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jpeg" ContentType="image/jpeg"/>
  <Default Extension="mp4" ContentType="video/mp4"/>
  <Default Extension="emf" ContentType="image/x-emf"/>
  <Default Extension="rels" ContentType="application/vnd.openxmlformats-package.relationships+xml"/>
  <Default Extension="wdp" ContentType="image/vnd.ms-photo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60" r:id="rId1"/>
  </p:sldMasterIdLst>
  <p:notesMasterIdLst>
    <p:notesMasterId r:id="rId36"/>
  </p:notesMasterIdLst>
  <p:sldIdLst>
    <p:sldId id="256" r:id="rId2"/>
    <p:sldId id="257" r:id="rId3"/>
    <p:sldId id="258" r:id="rId4"/>
    <p:sldId id="299" r:id="rId5"/>
    <p:sldId id="300" r:id="rId6"/>
    <p:sldId id="301" r:id="rId7"/>
    <p:sldId id="302" r:id="rId8"/>
    <p:sldId id="303" r:id="rId9"/>
    <p:sldId id="311" r:id="rId10"/>
    <p:sldId id="304" r:id="rId11"/>
    <p:sldId id="305" r:id="rId12"/>
    <p:sldId id="310" r:id="rId13"/>
    <p:sldId id="312" r:id="rId14"/>
    <p:sldId id="308" r:id="rId15"/>
    <p:sldId id="321" r:id="rId16"/>
    <p:sldId id="320" r:id="rId17"/>
    <p:sldId id="323" r:id="rId18"/>
    <p:sldId id="328" r:id="rId19"/>
    <p:sldId id="329" r:id="rId20"/>
    <p:sldId id="330" r:id="rId21"/>
    <p:sldId id="273" r:id="rId22"/>
    <p:sldId id="331" r:id="rId23"/>
    <p:sldId id="333" r:id="rId24"/>
    <p:sldId id="334" r:id="rId25"/>
    <p:sldId id="292" r:id="rId26"/>
    <p:sldId id="335" r:id="rId27"/>
    <p:sldId id="278" r:id="rId28"/>
    <p:sldId id="336" r:id="rId29"/>
    <p:sldId id="337" r:id="rId30"/>
    <p:sldId id="338" r:id="rId31"/>
    <p:sldId id="339" r:id="rId32"/>
    <p:sldId id="340" r:id="rId33"/>
    <p:sldId id="341" r:id="rId34"/>
    <p:sldId id="342" r:id="rId3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Style léger 2 - Accentuation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85494" autoAdjust="0"/>
  </p:normalViewPr>
  <p:slideViewPr>
    <p:cSldViewPr snapToGrid="0">
      <p:cViewPr varScale="1">
        <p:scale>
          <a:sx n="95" d="100"/>
          <a:sy n="95" d="100"/>
        </p:scale>
        <p:origin x="2120" y="176"/>
      </p:cViewPr>
      <p:guideLst/>
    </p:cSldViewPr>
  </p:slideViewPr>
  <p:outlineViewPr>
    <p:cViewPr>
      <p:scale>
        <a:sx n="33" d="100"/>
        <a:sy n="33" d="100"/>
      </p:scale>
      <p:origin x="0" y="-203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presProps" Target="presProps.xml"/><Relationship Id="rId38" Type="http://schemas.openxmlformats.org/officeDocument/2006/relationships/viewProps" Target="viewProps.xml"/><Relationship Id="rId39" Type="http://schemas.openxmlformats.org/officeDocument/2006/relationships/theme" Target="theme/theme1.xml"/><Relationship Id="rId4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0EE631-86D0-4D41-AEDF-DA5CFCC31F65}" type="datetimeFigureOut">
              <a:rPr lang="fr-FR" smtClean="0"/>
              <a:t>17/09/2020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5163BB-6823-49FE-83F5-9F4FC049186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702625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On connait pas la loi d’évolution du Cr dans le métal, on prend pas en compte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163BB-6823-49FE-83F5-9F4FC0491866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640471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 La prévision du modèle ne permet pas de l’accélération de l’oxydation des joints de grains affectés par la RIS.  En conséquence, le couplage entre RIS et oxydation va aboutir à une réduction du risque de CSC, ce qui est contraire à l’expérience.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163BB-6823-49FE-83F5-9F4FC0491866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517181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9B095-0534-42BC-B2C9-CACE5F93CF51}" type="datetimeFigureOut">
              <a:rPr lang="en-US" smtClean="0"/>
              <a:t>9/17/20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DB2F4-37F9-4849-B16A-0B75429DD2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3641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9B095-0534-42BC-B2C9-CACE5F93CF51}" type="datetimeFigureOut">
              <a:rPr lang="en-US" smtClean="0"/>
              <a:t>9/17/20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DB2F4-37F9-4849-B16A-0B75429DD2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5408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9B095-0534-42BC-B2C9-CACE5F93CF51}" type="datetimeFigureOut">
              <a:rPr lang="en-US" smtClean="0"/>
              <a:t>9/17/20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DB2F4-37F9-4849-B16A-0B75429DD2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2495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9B095-0534-42BC-B2C9-CACE5F93CF51}" type="datetimeFigureOut">
              <a:rPr lang="en-US" smtClean="0"/>
              <a:t>9/17/20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DB2F4-37F9-4849-B16A-0B75429DD2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1863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9B095-0534-42BC-B2C9-CACE5F93CF51}" type="datetimeFigureOut">
              <a:rPr lang="en-US" smtClean="0"/>
              <a:t>9/17/20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DB2F4-37F9-4849-B16A-0B75429DD2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6523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9B095-0534-42BC-B2C9-CACE5F93CF51}" type="datetimeFigureOut">
              <a:rPr lang="en-US" smtClean="0"/>
              <a:t>9/17/20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DB2F4-37F9-4849-B16A-0B75429DD2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5189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9B095-0534-42BC-B2C9-CACE5F93CF51}" type="datetimeFigureOut">
              <a:rPr lang="en-US" smtClean="0"/>
              <a:t>9/17/20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DB2F4-37F9-4849-B16A-0B75429DD2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3068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9B095-0534-42BC-B2C9-CACE5F93CF51}" type="datetimeFigureOut">
              <a:rPr lang="en-US" smtClean="0"/>
              <a:t>9/17/20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DB2F4-37F9-4849-B16A-0B75429DD2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1276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9B095-0534-42BC-B2C9-CACE5F93CF51}" type="datetimeFigureOut">
              <a:rPr lang="en-US" smtClean="0"/>
              <a:t>9/17/20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DB2F4-37F9-4849-B16A-0B75429DD2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1456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9B095-0534-42BC-B2C9-CACE5F93CF51}" type="datetimeFigureOut">
              <a:rPr lang="en-US" smtClean="0"/>
              <a:t>9/17/20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DB2F4-37F9-4849-B16A-0B75429DD2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0919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9B095-0534-42BC-B2C9-CACE5F93CF51}" type="datetimeFigureOut">
              <a:rPr lang="en-US" smtClean="0"/>
              <a:t>9/17/20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DB2F4-37F9-4849-B16A-0B75429DD2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1151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D9B095-0534-42BC-B2C9-CACE5F93CF51}" type="datetimeFigureOut">
              <a:rPr lang="en-US" smtClean="0"/>
              <a:t>9/17/20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ADB2F4-37F9-4849-B16A-0B75429DD2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0249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9.png"/><Relationship Id="rId5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23.png"/><Relationship Id="rId5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24.png"/><Relationship Id="rId5" Type="http://schemas.openxmlformats.org/officeDocument/2006/relationships/image" Target="../media/image25.jpg"/><Relationship Id="rId6" Type="http://schemas.openxmlformats.org/officeDocument/2006/relationships/image" Target="../media/image26.jp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29.png"/><Relationship Id="rId5" Type="http://schemas.openxmlformats.org/officeDocument/2006/relationships/image" Target="../media/image59.png"/><Relationship Id="rId6" Type="http://schemas.openxmlformats.org/officeDocument/2006/relationships/image" Target="../media/image30.png"/><Relationship Id="rId7" Type="http://schemas.openxmlformats.org/officeDocument/2006/relationships/image" Target="../media/image61.png"/><Relationship Id="rId8" Type="http://schemas.openxmlformats.org/officeDocument/2006/relationships/image" Target="../media/image62.png"/><Relationship Id="rId9" Type="http://schemas.openxmlformats.org/officeDocument/2006/relationships/image" Target="../media/image6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6" Type="http://schemas.openxmlformats.org/officeDocument/2006/relationships/image" Target="../media/image36.png"/><Relationship Id="rId7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1.png"/><Relationship Id="rId5" Type="http://schemas.openxmlformats.org/officeDocument/2006/relationships/image" Target="../media/image32.jpg"/><Relationship Id="rId6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8.png"/><Relationship Id="rId5" Type="http://schemas.openxmlformats.org/officeDocument/2006/relationships/image" Target="../media/image42.png"/><Relationship Id="rId6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0.png"/><Relationship Id="rId12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44.png"/><Relationship Id="rId6" Type="http://schemas.openxmlformats.org/officeDocument/2006/relationships/image" Target="../media/image45.png"/><Relationship Id="rId7" Type="http://schemas.openxmlformats.org/officeDocument/2006/relationships/image" Target="../media/image46.png"/><Relationship Id="rId8" Type="http://schemas.openxmlformats.org/officeDocument/2006/relationships/image" Target="../media/image47.png"/><Relationship Id="rId9" Type="http://schemas.openxmlformats.org/officeDocument/2006/relationships/image" Target="../media/image48.png"/><Relationship Id="rId10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41.png"/><Relationship Id="rId5" Type="http://schemas.openxmlformats.org/officeDocument/2006/relationships/image" Target="../media/image55.png"/><Relationship Id="rId6" Type="http://schemas.openxmlformats.org/officeDocument/2006/relationships/image" Target="../media/image56.png"/><Relationship Id="rId7" Type="http://schemas.openxmlformats.org/officeDocument/2006/relationships/image" Target="../media/image57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6" Type="http://schemas.openxmlformats.org/officeDocument/2006/relationships/image" Target="../media/image58.png"/><Relationship Id="rId7" Type="http://schemas.openxmlformats.org/officeDocument/2006/relationships/image" Target="../media/image42.gif"/><Relationship Id="rId8" Type="http://schemas.openxmlformats.org/officeDocument/2006/relationships/image" Target="../media/image43.gif"/><Relationship Id="rId9" Type="http://schemas.openxmlformats.org/officeDocument/2006/relationships/image" Target="../media/image49.png"/><Relationship Id="rId10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530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210.png"/><Relationship Id="rId5" Type="http://schemas.openxmlformats.org/officeDocument/2006/relationships/image" Target="../media/image220.png"/><Relationship Id="rId6" Type="http://schemas.openxmlformats.org/officeDocument/2006/relationships/image" Target="../media/image230.png"/><Relationship Id="rId7" Type="http://schemas.openxmlformats.org/officeDocument/2006/relationships/image" Target="../media/image240.png"/><Relationship Id="rId8" Type="http://schemas.openxmlformats.org/officeDocument/2006/relationships/image" Target="../media/image250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30.png"/><Relationship Id="rId12" Type="http://schemas.openxmlformats.org/officeDocument/2006/relationships/image" Target="../media/image340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3" Type="http://schemas.openxmlformats.org/officeDocument/2006/relationships/image" Target="../media/image2.png"/><Relationship Id="rId4" Type="http://schemas.openxmlformats.org/officeDocument/2006/relationships/image" Target="../media/image260.png"/><Relationship Id="rId5" Type="http://schemas.openxmlformats.org/officeDocument/2006/relationships/image" Target="../media/image270.png"/><Relationship Id="rId6" Type="http://schemas.openxmlformats.org/officeDocument/2006/relationships/image" Target="../media/image280.png"/><Relationship Id="rId7" Type="http://schemas.openxmlformats.org/officeDocument/2006/relationships/image" Target="../media/image290.png"/><Relationship Id="rId8" Type="http://schemas.openxmlformats.org/officeDocument/2006/relationships/image" Target="../media/image300.png"/><Relationship Id="rId9" Type="http://schemas.openxmlformats.org/officeDocument/2006/relationships/image" Target="../media/image310.png"/><Relationship Id="rId10" Type="http://schemas.openxmlformats.org/officeDocument/2006/relationships/image" Target="../media/image32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50.png"/><Relationship Id="rId5" Type="http://schemas.openxmlformats.org/officeDocument/2006/relationships/image" Target="../media/image360.png"/><Relationship Id="rId6" Type="http://schemas.openxmlformats.org/officeDocument/2006/relationships/image" Target="../media/image370.png"/><Relationship Id="rId7" Type="http://schemas.openxmlformats.org/officeDocument/2006/relationships/image" Target="../media/image380.png"/><Relationship Id="rId8" Type="http://schemas.openxmlformats.org/officeDocument/2006/relationships/image" Target="../media/image390.png"/><Relationship Id="rId9" Type="http://schemas.openxmlformats.org/officeDocument/2006/relationships/image" Target="../media/image400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410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65.png"/><Relationship Id="rId5" Type="http://schemas.openxmlformats.org/officeDocument/2006/relationships/image" Target="../media/image66.png"/><Relationship Id="rId6" Type="http://schemas.openxmlformats.org/officeDocument/2006/relationships/image" Target="../media/image67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72.png"/><Relationship Id="rId12" Type="http://schemas.openxmlformats.org/officeDocument/2006/relationships/image" Target="../media/image7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3" Type="http://schemas.openxmlformats.org/officeDocument/2006/relationships/image" Target="../media/image2.png"/><Relationship Id="rId4" Type="http://schemas.openxmlformats.org/officeDocument/2006/relationships/image" Target="../media/image68.png"/><Relationship Id="rId5" Type="http://schemas.openxmlformats.org/officeDocument/2006/relationships/image" Target="../media/image54.png"/><Relationship Id="rId6" Type="http://schemas.openxmlformats.org/officeDocument/2006/relationships/image" Target="../media/image60.png"/><Relationship Id="rId7" Type="http://schemas.openxmlformats.org/officeDocument/2006/relationships/image" Target="../media/image64.png"/><Relationship Id="rId8" Type="http://schemas.openxmlformats.org/officeDocument/2006/relationships/image" Target="../media/image69.png"/><Relationship Id="rId9" Type="http://schemas.openxmlformats.org/officeDocument/2006/relationships/image" Target="../media/image70.png"/><Relationship Id="rId10" Type="http://schemas.openxmlformats.org/officeDocument/2006/relationships/image" Target="../media/image7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77.png"/><Relationship Id="rId5" Type="http://schemas.openxmlformats.org/officeDocument/2006/relationships/image" Target="../media/image74.png"/><Relationship Id="rId6" Type="http://schemas.openxmlformats.org/officeDocument/2006/relationships/image" Target="../media/image75.png"/><Relationship Id="rId7" Type="http://schemas.openxmlformats.org/officeDocument/2006/relationships/image" Target="../media/image76.png"/><Relationship Id="rId8" Type="http://schemas.openxmlformats.org/officeDocument/2006/relationships/image" Target="../media/image78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5.emf"/><Relationship Id="rId6" Type="http://schemas.openxmlformats.org/officeDocument/2006/relationships/image" Target="../media/image6.png"/><Relationship Id="rId7" Type="http://schemas.microsoft.com/office/2007/relationships/hdphoto" Target="../media/hdphoto1.wdp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image" Target="../media/image3.png"/><Relationship Id="rId5" Type="http://schemas.openxmlformats.org/officeDocument/2006/relationships/image" Target="../media/image2.png"/><Relationship Id="rId6" Type="http://schemas.openxmlformats.org/officeDocument/2006/relationships/image" Target="../media/image7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Relationship Id="rId9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7.png"/><Relationship Id="rId5" Type="http://schemas.openxmlformats.org/officeDocument/2006/relationships/image" Target="../media/image10.jpg"/><Relationship Id="rId6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2"/>
          <p:cNvGrpSpPr>
            <a:grpSpLocks/>
          </p:cNvGrpSpPr>
          <p:nvPr/>
        </p:nvGrpSpPr>
        <p:grpSpPr bwMode="auto">
          <a:xfrm>
            <a:off x="8799871" y="2716215"/>
            <a:ext cx="344131" cy="1362075"/>
            <a:chOff x="8564451" y="2716812"/>
            <a:chExt cx="579549" cy="1361673"/>
          </a:xfrm>
        </p:grpSpPr>
        <p:sp>
          <p:nvSpPr>
            <p:cNvPr id="12" name="矩形 11"/>
            <p:cNvSpPr/>
            <p:nvPr/>
          </p:nvSpPr>
          <p:spPr>
            <a:xfrm>
              <a:off x="8564451" y="2716812"/>
              <a:ext cx="579549" cy="99348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31" name="矩形 30"/>
            <p:cNvSpPr/>
            <p:nvPr/>
          </p:nvSpPr>
          <p:spPr>
            <a:xfrm>
              <a:off x="8564451" y="3805516"/>
              <a:ext cx="579549" cy="27296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</p:grpSp>
      <p:grpSp>
        <p:nvGrpSpPr>
          <p:cNvPr id="3" name="组合 1"/>
          <p:cNvGrpSpPr>
            <a:grpSpLocks/>
          </p:cNvGrpSpPr>
          <p:nvPr/>
        </p:nvGrpSpPr>
        <p:grpSpPr bwMode="auto">
          <a:xfrm>
            <a:off x="2" y="2716215"/>
            <a:ext cx="8681882" cy="1374522"/>
            <a:chOff x="0" y="2716812"/>
            <a:chExt cx="5991142" cy="1374611"/>
          </a:xfrm>
        </p:grpSpPr>
        <p:sp>
          <p:nvSpPr>
            <p:cNvPr id="30" name="矩形 29"/>
            <p:cNvSpPr/>
            <p:nvPr/>
          </p:nvSpPr>
          <p:spPr>
            <a:xfrm>
              <a:off x="0" y="3804320"/>
              <a:ext cx="5991142" cy="27465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0" y="2716812"/>
              <a:ext cx="5991142" cy="99384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2064" name="文本框 6"/>
            <p:cNvSpPr txBox="1">
              <a:spLocks noChangeArrowheads="1"/>
            </p:cNvSpPr>
            <p:nvPr/>
          </p:nvSpPr>
          <p:spPr bwMode="auto">
            <a:xfrm>
              <a:off x="19105" y="2861681"/>
              <a:ext cx="5972035" cy="8266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r">
                <a:lnSpc>
                  <a:spcPct val="125000"/>
                </a:lnSpc>
              </a:pPr>
              <a:r>
                <a:rPr lang="fr-FR" altLang="zh-CN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Modélisation de la ségrégation et cinétique </a:t>
              </a:r>
              <a:r>
                <a:rPr lang="fr-FR" altLang="zh-CN" sz="20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d'oxydation</a:t>
              </a:r>
            </a:p>
            <a:p>
              <a:pPr algn="r">
                <a:lnSpc>
                  <a:spcPct val="125000"/>
                </a:lnSpc>
              </a:pPr>
              <a:r>
                <a:rPr lang="fr-FR" altLang="zh-CN" sz="20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sous </a:t>
              </a:r>
              <a:r>
                <a:rPr lang="fr-FR" altLang="zh-CN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irradiation des aciers inoxydables austénitiques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65" name="文本框 32"/>
            <p:cNvSpPr txBox="1">
              <a:spLocks noChangeArrowheads="1"/>
            </p:cNvSpPr>
            <p:nvPr/>
          </p:nvSpPr>
          <p:spPr bwMode="auto">
            <a:xfrm>
              <a:off x="3247352" y="3720144"/>
              <a:ext cx="2743788" cy="3712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r">
                <a:lnSpc>
                  <a:spcPct val="125000"/>
                </a:lnSpc>
              </a:pPr>
              <a:r>
                <a:rPr lang="fr-FR" altLang="zh-CN" sz="1600" dirty="0" smtClean="0">
                  <a:solidFill>
                    <a:schemeClr val="bg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MMC T27/T29</a:t>
              </a:r>
              <a:endParaRPr lang="zh-CN" altLang="en-US" sz="16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" name="组合 4"/>
          <p:cNvGrpSpPr>
            <a:grpSpLocks/>
          </p:cNvGrpSpPr>
          <p:nvPr/>
        </p:nvGrpSpPr>
        <p:grpSpPr bwMode="auto">
          <a:xfrm>
            <a:off x="86269" y="2754676"/>
            <a:ext cx="1223963" cy="1223963"/>
            <a:chOff x="222586" y="2787385"/>
            <a:chExt cx="1224000" cy="1223998"/>
          </a:xfrm>
        </p:grpSpPr>
        <p:sp>
          <p:nvSpPr>
            <p:cNvPr id="20" name="椭圆 19"/>
            <p:cNvSpPr/>
            <p:nvPr/>
          </p:nvSpPr>
          <p:spPr>
            <a:xfrm>
              <a:off x="222586" y="2787385"/>
              <a:ext cx="1224000" cy="1223998"/>
            </a:xfrm>
            <a:prstGeom prst="ellipse">
              <a:avLst/>
            </a:prstGeom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2061" name="Freeform 5"/>
            <p:cNvSpPr>
              <a:spLocks noEditPoints="1"/>
            </p:cNvSpPr>
            <p:nvPr/>
          </p:nvSpPr>
          <p:spPr bwMode="auto">
            <a:xfrm>
              <a:off x="446632" y="3034538"/>
              <a:ext cx="775907" cy="729691"/>
            </a:xfrm>
            <a:custGeom>
              <a:avLst/>
              <a:gdLst>
                <a:gd name="T0" fmla="*/ 63992 w 97"/>
                <a:gd name="T1" fmla="*/ 80186 h 91"/>
                <a:gd name="T2" fmla="*/ 223973 w 97"/>
                <a:gd name="T3" fmla="*/ 80186 h 91"/>
                <a:gd name="T4" fmla="*/ 327961 w 97"/>
                <a:gd name="T5" fmla="*/ 360836 h 91"/>
                <a:gd name="T6" fmla="*/ 407951 w 97"/>
                <a:gd name="T7" fmla="*/ 328762 h 91"/>
                <a:gd name="T8" fmla="*/ 471943 w 97"/>
                <a:gd name="T9" fmla="*/ 368855 h 91"/>
                <a:gd name="T10" fmla="*/ 527937 w 97"/>
                <a:gd name="T11" fmla="*/ 216502 h 91"/>
                <a:gd name="T12" fmla="*/ 583930 w 97"/>
                <a:gd name="T13" fmla="*/ 272632 h 91"/>
                <a:gd name="T14" fmla="*/ 663920 w 97"/>
                <a:gd name="T15" fmla="*/ 184427 h 91"/>
                <a:gd name="T16" fmla="*/ 583930 w 97"/>
                <a:gd name="T17" fmla="*/ 320743 h 91"/>
                <a:gd name="T18" fmla="*/ 535936 w 97"/>
                <a:gd name="T19" fmla="*/ 264613 h 91"/>
                <a:gd name="T20" fmla="*/ 487941 w 97"/>
                <a:gd name="T21" fmla="*/ 408948 h 91"/>
                <a:gd name="T22" fmla="*/ 407951 w 97"/>
                <a:gd name="T23" fmla="*/ 360836 h 91"/>
                <a:gd name="T24" fmla="*/ 327961 w 97"/>
                <a:gd name="T25" fmla="*/ 360836 h 91"/>
                <a:gd name="T26" fmla="*/ 591929 w 97"/>
                <a:gd name="T27" fmla="*/ 689598 h 91"/>
                <a:gd name="T28" fmla="*/ 343959 w 97"/>
                <a:gd name="T29" fmla="*/ 729691 h 91"/>
                <a:gd name="T30" fmla="*/ 503940 w 97"/>
                <a:gd name="T31" fmla="*/ 545264 h 91"/>
                <a:gd name="T32" fmla="*/ 775907 w 97"/>
                <a:gd name="T33" fmla="*/ 545264 h 91"/>
                <a:gd name="T34" fmla="*/ 775907 w 97"/>
                <a:gd name="T35" fmla="*/ 48111 h 91"/>
                <a:gd name="T36" fmla="*/ 743911 w 97"/>
                <a:gd name="T37" fmla="*/ 24056 h 91"/>
                <a:gd name="T38" fmla="*/ 271967 w 97"/>
                <a:gd name="T39" fmla="*/ 72167 h 91"/>
                <a:gd name="T40" fmla="*/ 719914 w 97"/>
                <a:gd name="T41" fmla="*/ 489133 h 91"/>
                <a:gd name="T42" fmla="*/ 287966 w 97"/>
                <a:gd name="T43" fmla="*/ 545264 h 91"/>
                <a:gd name="T44" fmla="*/ 431948 w 97"/>
                <a:gd name="T45" fmla="*/ 673561 h 91"/>
                <a:gd name="T46" fmla="*/ 503940 w 97"/>
                <a:gd name="T47" fmla="*/ 545264 h 91"/>
                <a:gd name="T48" fmla="*/ 55993 w 97"/>
                <a:gd name="T49" fmla="*/ 441022 h 91"/>
                <a:gd name="T50" fmla="*/ 111987 w 97"/>
                <a:gd name="T51" fmla="*/ 729691 h 91"/>
                <a:gd name="T52" fmla="*/ 159981 w 97"/>
                <a:gd name="T53" fmla="*/ 481115 h 91"/>
                <a:gd name="T54" fmla="*/ 247970 w 97"/>
                <a:gd name="T55" fmla="*/ 729691 h 91"/>
                <a:gd name="T56" fmla="*/ 223973 w 97"/>
                <a:gd name="T57" fmla="*/ 264613 h 91"/>
                <a:gd name="T58" fmla="*/ 439947 w 97"/>
                <a:gd name="T59" fmla="*/ 192446 h 91"/>
                <a:gd name="T60" fmla="*/ 159981 w 97"/>
                <a:gd name="T61" fmla="*/ 184427 h 91"/>
                <a:gd name="T62" fmla="*/ 151982 w 97"/>
                <a:gd name="T63" fmla="*/ 216502 h 91"/>
                <a:gd name="T64" fmla="*/ 143983 w 97"/>
                <a:gd name="T65" fmla="*/ 376873 h 91"/>
                <a:gd name="T66" fmla="*/ 143983 w 97"/>
                <a:gd name="T67" fmla="*/ 376873 h 91"/>
                <a:gd name="T68" fmla="*/ 143983 w 97"/>
                <a:gd name="T69" fmla="*/ 376873 h 91"/>
                <a:gd name="T70" fmla="*/ 127985 w 97"/>
                <a:gd name="T71" fmla="*/ 216502 h 91"/>
                <a:gd name="T72" fmla="*/ 127985 w 97"/>
                <a:gd name="T73" fmla="*/ 184427 h 91"/>
                <a:gd name="T74" fmla="*/ 0 w 97"/>
                <a:gd name="T75" fmla="*/ 400929 h 91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97"/>
                <a:gd name="T115" fmla="*/ 0 h 91"/>
                <a:gd name="T116" fmla="*/ 97 w 97"/>
                <a:gd name="T117" fmla="*/ 91 h 91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97" h="91">
                  <a:moveTo>
                    <a:pt x="18" y="0"/>
                  </a:moveTo>
                  <a:cubicBezTo>
                    <a:pt x="12" y="0"/>
                    <a:pt x="8" y="4"/>
                    <a:pt x="8" y="10"/>
                  </a:cubicBezTo>
                  <a:cubicBezTo>
                    <a:pt x="8" y="16"/>
                    <a:pt x="12" y="20"/>
                    <a:pt x="18" y="20"/>
                  </a:cubicBezTo>
                  <a:cubicBezTo>
                    <a:pt x="24" y="20"/>
                    <a:pt x="28" y="16"/>
                    <a:pt x="28" y="10"/>
                  </a:cubicBezTo>
                  <a:cubicBezTo>
                    <a:pt x="28" y="4"/>
                    <a:pt x="24" y="0"/>
                    <a:pt x="18" y="0"/>
                  </a:cubicBezTo>
                  <a:close/>
                  <a:moveTo>
                    <a:pt x="41" y="45"/>
                  </a:moveTo>
                  <a:cubicBezTo>
                    <a:pt x="50" y="42"/>
                    <a:pt x="50" y="42"/>
                    <a:pt x="50" y="42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2" y="42"/>
                    <a:pt x="52" y="42"/>
                    <a:pt x="52" y="42"/>
                  </a:cubicBezTo>
                  <a:cubicBezTo>
                    <a:pt x="59" y="46"/>
                    <a:pt x="59" y="46"/>
                    <a:pt x="59" y="46"/>
                  </a:cubicBezTo>
                  <a:cubicBezTo>
                    <a:pt x="65" y="29"/>
                    <a:pt x="65" y="29"/>
                    <a:pt x="65" y="29"/>
                  </a:cubicBezTo>
                  <a:cubicBezTo>
                    <a:pt x="66" y="27"/>
                    <a:pt x="66" y="27"/>
                    <a:pt x="66" y="27"/>
                  </a:cubicBezTo>
                  <a:cubicBezTo>
                    <a:pt x="67" y="29"/>
                    <a:pt x="67" y="29"/>
                    <a:pt x="67" y="29"/>
                  </a:cubicBezTo>
                  <a:cubicBezTo>
                    <a:pt x="73" y="34"/>
                    <a:pt x="73" y="34"/>
                    <a:pt x="73" y="34"/>
                  </a:cubicBezTo>
                  <a:cubicBezTo>
                    <a:pt x="81" y="21"/>
                    <a:pt x="81" y="21"/>
                    <a:pt x="81" y="21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75" y="38"/>
                    <a:pt x="75" y="38"/>
                    <a:pt x="75" y="38"/>
                  </a:cubicBezTo>
                  <a:cubicBezTo>
                    <a:pt x="73" y="40"/>
                    <a:pt x="73" y="40"/>
                    <a:pt x="73" y="40"/>
                  </a:cubicBezTo>
                  <a:cubicBezTo>
                    <a:pt x="72" y="38"/>
                    <a:pt x="72" y="38"/>
                    <a:pt x="72" y="38"/>
                  </a:cubicBezTo>
                  <a:cubicBezTo>
                    <a:pt x="67" y="33"/>
                    <a:pt x="67" y="33"/>
                    <a:pt x="67" y="33"/>
                  </a:cubicBezTo>
                  <a:cubicBezTo>
                    <a:pt x="61" y="49"/>
                    <a:pt x="61" y="49"/>
                    <a:pt x="61" y="49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59" y="50"/>
                    <a:pt x="59" y="50"/>
                    <a:pt x="59" y="50"/>
                  </a:cubicBezTo>
                  <a:cubicBezTo>
                    <a:pt x="51" y="45"/>
                    <a:pt x="51" y="45"/>
                    <a:pt x="51" y="45"/>
                  </a:cubicBezTo>
                  <a:cubicBezTo>
                    <a:pt x="42" y="48"/>
                    <a:pt x="42" y="48"/>
                    <a:pt x="42" y="48"/>
                  </a:cubicBezTo>
                  <a:cubicBezTo>
                    <a:pt x="41" y="45"/>
                    <a:pt x="41" y="45"/>
                    <a:pt x="41" y="45"/>
                  </a:cubicBezTo>
                  <a:close/>
                  <a:moveTo>
                    <a:pt x="43" y="86"/>
                  </a:moveTo>
                  <a:cubicBezTo>
                    <a:pt x="74" y="86"/>
                    <a:pt x="74" y="86"/>
                    <a:pt x="74" y="86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43" y="91"/>
                    <a:pt x="43" y="91"/>
                    <a:pt x="43" y="91"/>
                  </a:cubicBezTo>
                  <a:cubicBezTo>
                    <a:pt x="43" y="86"/>
                    <a:pt x="43" y="86"/>
                    <a:pt x="43" y="86"/>
                  </a:cubicBezTo>
                  <a:close/>
                  <a:moveTo>
                    <a:pt x="63" y="68"/>
                  </a:moveTo>
                  <a:cubicBezTo>
                    <a:pt x="93" y="68"/>
                    <a:pt x="93" y="68"/>
                    <a:pt x="93" y="68"/>
                  </a:cubicBezTo>
                  <a:cubicBezTo>
                    <a:pt x="97" y="68"/>
                    <a:pt x="97" y="68"/>
                    <a:pt x="97" y="68"/>
                  </a:cubicBezTo>
                  <a:cubicBezTo>
                    <a:pt x="97" y="64"/>
                    <a:pt x="97" y="64"/>
                    <a:pt x="97" y="64"/>
                  </a:cubicBezTo>
                  <a:cubicBezTo>
                    <a:pt x="97" y="6"/>
                    <a:pt x="97" y="6"/>
                    <a:pt x="97" y="6"/>
                  </a:cubicBezTo>
                  <a:cubicBezTo>
                    <a:pt x="97" y="3"/>
                    <a:pt x="97" y="3"/>
                    <a:pt x="97" y="3"/>
                  </a:cubicBezTo>
                  <a:cubicBezTo>
                    <a:pt x="93" y="3"/>
                    <a:pt x="93" y="3"/>
                    <a:pt x="93" y="3"/>
                  </a:cubicBezTo>
                  <a:cubicBezTo>
                    <a:pt x="34" y="3"/>
                    <a:pt x="34" y="3"/>
                    <a:pt x="34" y="3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90" y="9"/>
                    <a:pt x="90" y="9"/>
                    <a:pt x="90" y="9"/>
                  </a:cubicBezTo>
                  <a:cubicBezTo>
                    <a:pt x="90" y="61"/>
                    <a:pt x="90" y="61"/>
                    <a:pt x="90" y="61"/>
                  </a:cubicBezTo>
                  <a:cubicBezTo>
                    <a:pt x="36" y="61"/>
                    <a:pt x="36" y="61"/>
                    <a:pt x="36" y="61"/>
                  </a:cubicBezTo>
                  <a:cubicBezTo>
                    <a:pt x="36" y="68"/>
                    <a:pt x="36" y="68"/>
                    <a:pt x="36" y="68"/>
                  </a:cubicBezTo>
                  <a:cubicBezTo>
                    <a:pt x="54" y="68"/>
                    <a:pt x="54" y="68"/>
                    <a:pt x="54" y="68"/>
                  </a:cubicBezTo>
                  <a:cubicBezTo>
                    <a:pt x="54" y="84"/>
                    <a:pt x="54" y="84"/>
                    <a:pt x="54" y="84"/>
                  </a:cubicBezTo>
                  <a:cubicBezTo>
                    <a:pt x="63" y="84"/>
                    <a:pt x="63" y="84"/>
                    <a:pt x="63" y="84"/>
                  </a:cubicBezTo>
                  <a:cubicBezTo>
                    <a:pt x="63" y="68"/>
                    <a:pt x="63" y="68"/>
                    <a:pt x="63" y="68"/>
                  </a:cubicBezTo>
                  <a:close/>
                  <a:moveTo>
                    <a:pt x="0" y="50"/>
                  </a:moveTo>
                  <a:cubicBezTo>
                    <a:pt x="7" y="55"/>
                    <a:pt x="7" y="55"/>
                    <a:pt x="7" y="55"/>
                  </a:cubicBezTo>
                  <a:cubicBezTo>
                    <a:pt x="5" y="91"/>
                    <a:pt x="5" y="91"/>
                    <a:pt x="5" y="91"/>
                  </a:cubicBezTo>
                  <a:cubicBezTo>
                    <a:pt x="14" y="91"/>
                    <a:pt x="14" y="91"/>
                    <a:pt x="14" y="91"/>
                  </a:cubicBezTo>
                  <a:cubicBezTo>
                    <a:pt x="16" y="60"/>
                    <a:pt x="16" y="60"/>
                    <a:pt x="16" y="60"/>
                  </a:cubicBezTo>
                  <a:cubicBezTo>
                    <a:pt x="20" y="60"/>
                    <a:pt x="20" y="60"/>
                    <a:pt x="20" y="60"/>
                  </a:cubicBezTo>
                  <a:cubicBezTo>
                    <a:pt x="22" y="91"/>
                    <a:pt x="22" y="91"/>
                    <a:pt x="22" y="91"/>
                  </a:cubicBezTo>
                  <a:cubicBezTo>
                    <a:pt x="31" y="91"/>
                    <a:pt x="31" y="91"/>
                    <a:pt x="31" y="91"/>
                  </a:cubicBezTo>
                  <a:cubicBezTo>
                    <a:pt x="29" y="55"/>
                    <a:pt x="29" y="55"/>
                    <a:pt x="29" y="55"/>
                  </a:cubicBezTo>
                  <a:cubicBezTo>
                    <a:pt x="28" y="33"/>
                    <a:pt x="28" y="33"/>
                    <a:pt x="28" y="33"/>
                  </a:cubicBezTo>
                  <a:cubicBezTo>
                    <a:pt x="50" y="32"/>
                    <a:pt x="50" y="32"/>
                    <a:pt x="50" y="32"/>
                  </a:cubicBezTo>
                  <a:cubicBezTo>
                    <a:pt x="55" y="24"/>
                    <a:pt x="55" y="24"/>
                    <a:pt x="55" y="24"/>
                  </a:cubicBezTo>
                  <a:cubicBezTo>
                    <a:pt x="30" y="23"/>
                    <a:pt x="30" y="23"/>
                    <a:pt x="30" y="23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4"/>
                    <a:pt x="20" y="24"/>
                    <a:pt x="20" y="24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22" y="43"/>
                    <a:pt x="22" y="43"/>
                    <a:pt x="22" y="43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4" y="43"/>
                    <a:pt x="14" y="43"/>
                    <a:pt x="14" y="43"/>
                  </a:cubicBezTo>
                  <a:cubicBezTo>
                    <a:pt x="16" y="27"/>
                    <a:pt x="16" y="27"/>
                    <a:pt x="16" y="27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5" y="23"/>
                    <a:pt x="5" y="23"/>
                    <a:pt x="5" y="23"/>
                  </a:cubicBezTo>
                  <a:lnTo>
                    <a:pt x="0" y="5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</p:grpSp>
      <p:pic>
        <p:nvPicPr>
          <p:cNvPr id="7" name="Imag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962" y="403647"/>
            <a:ext cx="1834949" cy="2084196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2248" y="403648"/>
            <a:ext cx="3771816" cy="1885908"/>
          </a:xfrm>
          <a:prstGeom prst="rect">
            <a:avLst/>
          </a:prstGeom>
        </p:spPr>
      </p:pic>
      <p:sp>
        <p:nvSpPr>
          <p:cNvPr id="14" name="ZoneTexte 13"/>
          <p:cNvSpPr txBox="1"/>
          <p:nvPr/>
        </p:nvSpPr>
        <p:spPr>
          <a:xfrm flipH="1">
            <a:off x="310309" y="4231360"/>
            <a:ext cx="18715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smtClean="0"/>
              <a:t>Élève: Chao PAN</a:t>
            </a:r>
            <a:endParaRPr lang="fr-FR" sz="2000" dirty="0"/>
          </a:p>
        </p:txBody>
      </p:sp>
      <p:sp>
        <p:nvSpPr>
          <p:cNvPr id="24" name="ZoneTexte 23"/>
          <p:cNvSpPr txBox="1"/>
          <p:nvPr/>
        </p:nvSpPr>
        <p:spPr>
          <a:xfrm flipH="1">
            <a:off x="310308" y="4631470"/>
            <a:ext cx="267781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smtClean="0"/>
              <a:t>Tuteurs professionnels: </a:t>
            </a:r>
          </a:p>
          <a:p>
            <a:r>
              <a:rPr lang="fr-FR" sz="2000" dirty="0" smtClean="0"/>
              <a:t>Thierry COUVANT</a:t>
            </a:r>
          </a:p>
          <a:p>
            <a:r>
              <a:rPr lang="fr-FR" sz="2000" dirty="0" smtClean="0"/>
              <a:t>Julien VIDAL</a:t>
            </a:r>
            <a:endParaRPr lang="fr-FR" sz="2000" dirty="0"/>
          </a:p>
        </p:txBody>
      </p:sp>
      <p:sp>
        <p:nvSpPr>
          <p:cNvPr id="25" name="ZoneTexte 24"/>
          <p:cNvSpPr txBox="1"/>
          <p:nvPr/>
        </p:nvSpPr>
        <p:spPr>
          <a:xfrm flipH="1">
            <a:off x="310308" y="5692480"/>
            <a:ext cx="36315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smtClean="0"/>
              <a:t>Tuteur académique: </a:t>
            </a:r>
          </a:p>
          <a:p>
            <a:r>
              <a:rPr lang="fr-FR" sz="2000" dirty="0"/>
              <a:t>Alain EHRLACHER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113920" y="4231360"/>
            <a:ext cx="485801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/>
              <a:t>Projet réalisé au sein de </a:t>
            </a:r>
            <a:r>
              <a:rPr lang="fr-FR" dirty="0" smtClean="0"/>
              <a:t>EDF</a:t>
            </a:r>
          </a:p>
          <a:p>
            <a:endParaRPr lang="fr-FR" dirty="0"/>
          </a:p>
          <a:p>
            <a:r>
              <a:rPr lang="fr-FR" dirty="0"/>
              <a:t>EDF Lab les Renardières, Avenue des Renardières, 77250 Ecuelles-Moret-Loing-et-Orvanne</a:t>
            </a:r>
          </a:p>
          <a:p>
            <a:endParaRPr lang="fr-FR" dirty="0" smtClean="0"/>
          </a:p>
          <a:p>
            <a:r>
              <a:rPr lang="fr-FR" dirty="0" smtClean="0"/>
              <a:t>24/02/2020 </a:t>
            </a:r>
            <a:r>
              <a:rPr lang="fr-FR" dirty="0"/>
              <a:t>– 21/08/2020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8"/>
          <p:cNvGrpSpPr>
            <a:grpSpLocks/>
          </p:cNvGrpSpPr>
          <p:nvPr/>
        </p:nvGrpSpPr>
        <p:grpSpPr bwMode="auto">
          <a:xfrm>
            <a:off x="611188" y="261940"/>
            <a:ext cx="666750" cy="663575"/>
            <a:chOff x="611187" y="261275"/>
            <a:chExt cx="666069" cy="664458"/>
          </a:xfrm>
        </p:grpSpPr>
        <p:sp>
          <p:nvSpPr>
            <p:cNvPr id="9" name="矩形 8"/>
            <p:cNvSpPr>
              <a:spLocks noChangeAspect="1"/>
            </p:cNvSpPr>
            <p:nvPr/>
          </p:nvSpPr>
          <p:spPr>
            <a:xfrm>
              <a:off x="611187" y="261275"/>
              <a:ext cx="539199" cy="537289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7" name="矩形 16"/>
            <p:cNvSpPr>
              <a:spLocks noChangeAspect="1"/>
            </p:cNvSpPr>
            <p:nvPr/>
          </p:nvSpPr>
          <p:spPr>
            <a:xfrm>
              <a:off x="880786" y="529919"/>
              <a:ext cx="396470" cy="39581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</p:grpSp>
      <p:grpSp>
        <p:nvGrpSpPr>
          <p:cNvPr id="5" name="组合 19"/>
          <p:cNvGrpSpPr>
            <a:grpSpLocks/>
          </p:cNvGrpSpPr>
          <p:nvPr/>
        </p:nvGrpSpPr>
        <p:grpSpPr bwMode="auto">
          <a:xfrm>
            <a:off x="8606984" y="6519865"/>
            <a:ext cx="638618" cy="338137"/>
            <a:chOff x="8663567" y="6519446"/>
            <a:chExt cx="638628" cy="338554"/>
          </a:xfrm>
        </p:grpSpPr>
        <p:sp>
          <p:nvSpPr>
            <p:cNvPr id="21" name="矩形 20"/>
            <p:cNvSpPr/>
            <p:nvPr/>
          </p:nvSpPr>
          <p:spPr>
            <a:xfrm>
              <a:off x="8767200" y="6519446"/>
              <a:ext cx="431807" cy="33855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5134" name="文本框 21"/>
            <p:cNvSpPr txBox="1">
              <a:spLocks noChangeArrowheads="1"/>
            </p:cNvSpPr>
            <p:nvPr/>
          </p:nvSpPr>
          <p:spPr bwMode="auto">
            <a:xfrm>
              <a:off x="8663567" y="6519446"/>
              <a:ext cx="638628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16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10</a:t>
              </a:r>
              <a:endPara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31" name="Image 3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113" y="6067110"/>
            <a:ext cx="571307" cy="648909"/>
          </a:xfrm>
          <a:prstGeom prst="rect">
            <a:avLst/>
          </a:prstGeom>
        </p:spPr>
      </p:pic>
      <p:pic>
        <p:nvPicPr>
          <p:cNvPr id="32" name="Imag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051" y="6101759"/>
            <a:ext cx="1174347" cy="587174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70370" y="1606658"/>
            <a:ext cx="189954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smtClean="0"/>
              <a:t>Données d’entrées:</a:t>
            </a:r>
          </a:p>
          <a:p>
            <a:r>
              <a:rPr lang="fr-FR" dirty="0" smtClean="0"/>
              <a:t>Fe, Cr, Ni initial, Température, flux d’irradiation</a:t>
            </a:r>
          </a:p>
        </p:txBody>
      </p:sp>
      <p:sp>
        <p:nvSpPr>
          <p:cNvPr id="7" name="Rectangle 6"/>
          <p:cNvSpPr/>
          <p:nvPr/>
        </p:nvSpPr>
        <p:spPr>
          <a:xfrm>
            <a:off x="6310573" y="4893793"/>
            <a:ext cx="5131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smtClean="0"/>
              <a:t>Oui</a:t>
            </a:r>
            <a:endParaRPr lang="fr-FR" dirty="0"/>
          </a:p>
        </p:txBody>
      </p:sp>
      <p:sp>
        <p:nvSpPr>
          <p:cNvPr id="26" name="文本框 17"/>
          <p:cNvSpPr txBox="1"/>
          <p:nvPr/>
        </p:nvSpPr>
        <p:spPr>
          <a:xfrm>
            <a:off x="1419225" y="361952"/>
            <a:ext cx="668255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3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 </a:t>
            </a:r>
            <a:r>
              <a:rPr lang="fr-FR" altLang="zh-CN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Algorithme </a:t>
            </a:r>
            <a:r>
              <a:rPr lang="fr-FR" altLang="zh-CN" sz="3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du </a:t>
            </a:r>
            <a:r>
              <a:rPr lang="fr-FR" altLang="zh-CN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modèle MIK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/>
              <p:cNvSpPr/>
              <p:nvPr/>
            </p:nvSpPr>
            <p:spPr>
              <a:xfrm>
                <a:off x="568910" y="4866738"/>
                <a:ext cx="2091085" cy="3907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fr-FR" i="1" smtClean="0">
                              <a:latin typeface="Cambria Math" panose="02040503050406030204" pitchFamily="18" charset="0"/>
                            </a:rPr>
                            <m:t>𝑇𝑖𝑚𝑒</m:t>
                          </m:r>
                        </m:sub>
                      </m:sSub>
                      <m:r>
                        <a:rPr lang="fr-FR" i="0"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fr-FR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𝑆𝑝𝑎𝑐𝑒</m:t>
                          </m:r>
                        </m:sub>
                      </m:sSub>
                      <m:r>
                        <a:rPr lang="fr-FR" i="0">
                          <a:latin typeface="Cambria Math" panose="02040503050406030204" pitchFamily="18" charset="0"/>
                        </a:rPr>
                        <m:t>×5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27" name="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910" y="4866738"/>
                <a:ext cx="2091085" cy="390748"/>
              </a:xfrm>
              <a:prstGeom prst="rect">
                <a:avLst/>
              </a:prstGeom>
              <a:blipFill>
                <a:blip r:embed="rId4"/>
                <a:stretch>
                  <a:fillRect b="-781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à coins arrondis 9"/>
          <p:cNvSpPr/>
          <p:nvPr/>
        </p:nvSpPr>
        <p:spPr>
          <a:xfrm>
            <a:off x="4766886" y="1135636"/>
            <a:ext cx="1605517" cy="328504"/>
          </a:xfrm>
          <a:prstGeom prst="round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à coins arrondis 19"/>
          <p:cNvSpPr/>
          <p:nvPr/>
        </p:nvSpPr>
        <p:spPr>
          <a:xfrm>
            <a:off x="4527840" y="1887030"/>
            <a:ext cx="2172660" cy="367762"/>
          </a:xfrm>
          <a:prstGeom prst="round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/>
          <p:cNvSpPr/>
          <p:nvPr/>
        </p:nvSpPr>
        <p:spPr>
          <a:xfrm>
            <a:off x="4527840" y="1889115"/>
            <a:ext cx="22281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/>
              <a:t>énergies de migration</a:t>
            </a:r>
          </a:p>
        </p:txBody>
      </p:sp>
      <p:sp>
        <p:nvSpPr>
          <p:cNvPr id="33" name="Rectangle à coins arrondis 32"/>
          <p:cNvSpPr/>
          <p:nvPr/>
        </p:nvSpPr>
        <p:spPr>
          <a:xfrm>
            <a:off x="4540758" y="2633840"/>
            <a:ext cx="2282960" cy="364437"/>
          </a:xfrm>
          <a:prstGeom prst="round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Rectangle 33"/>
          <p:cNvSpPr/>
          <p:nvPr/>
        </p:nvSpPr>
        <p:spPr>
          <a:xfrm>
            <a:off x="4668709" y="2629506"/>
            <a:ext cx="20723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smtClean="0"/>
              <a:t>Fréquence de saut</a:t>
            </a:r>
            <a:endParaRPr lang="fr-FR" dirty="0"/>
          </a:p>
        </p:txBody>
      </p:sp>
      <p:sp>
        <p:nvSpPr>
          <p:cNvPr id="35" name="Rectangle à coins arrondis 34"/>
          <p:cNvSpPr/>
          <p:nvPr/>
        </p:nvSpPr>
        <p:spPr>
          <a:xfrm>
            <a:off x="4583290" y="3391454"/>
            <a:ext cx="2172660" cy="369332"/>
          </a:xfrm>
          <a:prstGeom prst="round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Rectangle 35"/>
          <p:cNvSpPr/>
          <p:nvPr/>
        </p:nvSpPr>
        <p:spPr>
          <a:xfrm>
            <a:off x="4489641" y="3391454"/>
            <a:ext cx="24154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/>
              <a:t>Coefficient de diffusion</a:t>
            </a:r>
            <a:endParaRPr lang="fr-FR" dirty="0"/>
          </a:p>
        </p:txBody>
      </p:sp>
      <p:sp>
        <p:nvSpPr>
          <p:cNvPr id="37" name="Rectangle à coins arrondis 36"/>
          <p:cNvSpPr/>
          <p:nvPr/>
        </p:nvSpPr>
        <p:spPr>
          <a:xfrm>
            <a:off x="4753769" y="4146812"/>
            <a:ext cx="1795685" cy="361513"/>
          </a:xfrm>
          <a:prstGeom prst="round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 37"/>
          <p:cNvSpPr/>
          <p:nvPr/>
        </p:nvSpPr>
        <p:spPr>
          <a:xfrm>
            <a:off x="4753770" y="4138993"/>
            <a:ext cx="17956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/>
              <a:t>Flux des espèces</a:t>
            </a:r>
            <a:endParaRPr lang="fr-FR" dirty="0"/>
          </a:p>
        </p:txBody>
      </p:sp>
      <p:sp>
        <p:nvSpPr>
          <p:cNvPr id="23" name="Losange 22"/>
          <p:cNvSpPr/>
          <p:nvPr/>
        </p:nvSpPr>
        <p:spPr>
          <a:xfrm>
            <a:off x="4841607" y="4848378"/>
            <a:ext cx="1419636" cy="753619"/>
          </a:xfrm>
          <a:prstGeom prst="diamond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ZoneTexte 24"/>
              <p:cNvSpPr txBox="1"/>
              <p:nvPr/>
            </p:nvSpPr>
            <p:spPr>
              <a:xfrm>
                <a:off x="4967012" y="5072105"/>
                <a:ext cx="1102610" cy="2992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fr-FR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𝑓𝑖𝑛𝑎𝑙𝑒</m:t>
                          </m:r>
                        </m:sub>
                      </m:sSub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25" name="ZoneTexte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7012" y="5072105"/>
                <a:ext cx="1102610" cy="299249"/>
              </a:xfrm>
              <a:prstGeom prst="rect">
                <a:avLst/>
              </a:prstGeom>
              <a:blipFill>
                <a:blip r:embed="rId5"/>
                <a:stretch>
                  <a:fillRect l="-2762" r="-1657" b="-3061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Rectangle 39"/>
          <p:cNvSpPr/>
          <p:nvPr/>
        </p:nvSpPr>
        <p:spPr>
          <a:xfrm>
            <a:off x="4878044" y="1103219"/>
            <a:ext cx="13831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/>
              <a:t>Initialisation</a:t>
            </a:r>
            <a:endParaRPr lang="fr-FR" dirty="0"/>
          </a:p>
        </p:txBody>
      </p:sp>
      <p:cxnSp>
        <p:nvCxnSpPr>
          <p:cNvPr id="41" name="Connecteur droit avec flèche 40"/>
          <p:cNvCxnSpPr/>
          <p:nvPr/>
        </p:nvCxnSpPr>
        <p:spPr>
          <a:xfrm>
            <a:off x="5518297" y="1501312"/>
            <a:ext cx="0" cy="339002"/>
          </a:xfrm>
          <a:prstGeom prst="straightConnector1">
            <a:avLst/>
          </a:prstGeom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3" name="Connecteur droit avec flèche 42"/>
          <p:cNvCxnSpPr/>
          <p:nvPr/>
        </p:nvCxnSpPr>
        <p:spPr>
          <a:xfrm>
            <a:off x="5518297" y="2263490"/>
            <a:ext cx="0" cy="339002"/>
          </a:xfrm>
          <a:prstGeom prst="straightConnector1">
            <a:avLst/>
          </a:prstGeom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7" name="Connecteur droit avec flèche 46"/>
          <p:cNvCxnSpPr/>
          <p:nvPr/>
        </p:nvCxnSpPr>
        <p:spPr>
          <a:xfrm>
            <a:off x="5521840" y="3000690"/>
            <a:ext cx="0" cy="339002"/>
          </a:xfrm>
          <a:prstGeom prst="straightConnector1">
            <a:avLst/>
          </a:prstGeom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8" name="Connecteur droit avec flèche 47"/>
          <p:cNvCxnSpPr/>
          <p:nvPr/>
        </p:nvCxnSpPr>
        <p:spPr>
          <a:xfrm>
            <a:off x="5514751" y="3737890"/>
            <a:ext cx="0" cy="339002"/>
          </a:xfrm>
          <a:prstGeom prst="straightConnector1">
            <a:avLst/>
          </a:prstGeom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9" name="Connecteur droit avec flèche 48"/>
          <p:cNvCxnSpPr/>
          <p:nvPr/>
        </p:nvCxnSpPr>
        <p:spPr>
          <a:xfrm>
            <a:off x="5539560" y="4485722"/>
            <a:ext cx="0" cy="339002"/>
          </a:xfrm>
          <a:prstGeom prst="straightConnector1">
            <a:avLst/>
          </a:prstGeom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0" name="Connecteur droit 49"/>
          <p:cNvCxnSpPr>
            <a:stCxn id="23" idx="3"/>
          </p:cNvCxnSpPr>
          <p:nvPr/>
        </p:nvCxnSpPr>
        <p:spPr>
          <a:xfrm>
            <a:off x="6261243" y="5225188"/>
            <a:ext cx="1840537" cy="7701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52" name="Connecteur droit 51"/>
          <p:cNvCxnSpPr/>
          <p:nvPr/>
        </p:nvCxnSpPr>
        <p:spPr>
          <a:xfrm flipV="1">
            <a:off x="8101780" y="1722474"/>
            <a:ext cx="0" cy="35027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eur droit avec flèche 57"/>
          <p:cNvCxnSpPr/>
          <p:nvPr/>
        </p:nvCxnSpPr>
        <p:spPr>
          <a:xfrm flipH="1">
            <a:off x="5635256" y="1722474"/>
            <a:ext cx="24665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 59"/>
          <p:cNvSpPr/>
          <p:nvPr/>
        </p:nvSpPr>
        <p:spPr>
          <a:xfrm>
            <a:off x="575646" y="3988918"/>
            <a:ext cx="210540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smtClean="0"/>
              <a:t>Données de sorties:</a:t>
            </a:r>
          </a:p>
          <a:p>
            <a:r>
              <a:rPr lang="fr-FR" dirty="0" smtClean="0"/>
              <a:t>Teneur de Fe, Cr, Ni, lacune, interstitiels</a:t>
            </a:r>
            <a:endParaRPr lang="fr-FR" dirty="0"/>
          </a:p>
        </p:txBody>
      </p:sp>
      <p:cxnSp>
        <p:nvCxnSpPr>
          <p:cNvPr id="61" name="Connecteur droit avec flèche 60"/>
          <p:cNvCxnSpPr/>
          <p:nvPr/>
        </p:nvCxnSpPr>
        <p:spPr>
          <a:xfrm>
            <a:off x="5564367" y="5623637"/>
            <a:ext cx="0" cy="339002"/>
          </a:xfrm>
          <a:prstGeom prst="straightConnector1">
            <a:avLst/>
          </a:prstGeom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2" name="Rectangle à coins arrondis 61"/>
          <p:cNvSpPr/>
          <p:nvPr/>
        </p:nvSpPr>
        <p:spPr>
          <a:xfrm>
            <a:off x="4788152" y="6036161"/>
            <a:ext cx="1716421" cy="359971"/>
          </a:xfrm>
          <a:prstGeom prst="round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3" name="Rectangle 62"/>
          <p:cNvSpPr/>
          <p:nvPr/>
        </p:nvSpPr>
        <p:spPr>
          <a:xfrm>
            <a:off x="4788153" y="6028342"/>
            <a:ext cx="17709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/>
              <a:t>Post-traitement </a:t>
            </a:r>
            <a:endParaRPr lang="fr-FR" dirty="0"/>
          </a:p>
        </p:txBody>
      </p:sp>
      <p:cxnSp>
        <p:nvCxnSpPr>
          <p:cNvPr id="64" name="Connecteur droit avec flèche 63"/>
          <p:cNvCxnSpPr/>
          <p:nvPr/>
        </p:nvCxnSpPr>
        <p:spPr>
          <a:xfrm flipH="1" flipV="1">
            <a:off x="3863528" y="6213008"/>
            <a:ext cx="847713" cy="3347"/>
          </a:xfrm>
          <a:prstGeom prst="straightConnector1">
            <a:avLst/>
          </a:prstGeom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6" name="Rectangle à coins arrondis 65"/>
          <p:cNvSpPr/>
          <p:nvPr/>
        </p:nvSpPr>
        <p:spPr>
          <a:xfrm>
            <a:off x="2828272" y="6034619"/>
            <a:ext cx="853206" cy="361513"/>
          </a:xfrm>
          <a:prstGeom prst="round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7" name="Rectangle 66"/>
          <p:cNvSpPr/>
          <p:nvPr/>
        </p:nvSpPr>
        <p:spPr>
          <a:xfrm>
            <a:off x="2828272" y="6026800"/>
            <a:ext cx="8274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/>
              <a:t>Sorties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18250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8"/>
          <p:cNvGrpSpPr>
            <a:grpSpLocks/>
          </p:cNvGrpSpPr>
          <p:nvPr/>
        </p:nvGrpSpPr>
        <p:grpSpPr bwMode="auto">
          <a:xfrm>
            <a:off x="611188" y="261940"/>
            <a:ext cx="666750" cy="663575"/>
            <a:chOff x="611187" y="261275"/>
            <a:chExt cx="666069" cy="664458"/>
          </a:xfrm>
        </p:grpSpPr>
        <p:sp>
          <p:nvSpPr>
            <p:cNvPr id="9" name="矩形 8"/>
            <p:cNvSpPr>
              <a:spLocks noChangeAspect="1"/>
            </p:cNvSpPr>
            <p:nvPr/>
          </p:nvSpPr>
          <p:spPr>
            <a:xfrm>
              <a:off x="611187" y="261275"/>
              <a:ext cx="539199" cy="537289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7" name="矩形 16"/>
            <p:cNvSpPr>
              <a:spLocks noChangeAspect="1"/>
            </p:cNvSpPr>
            <p:nvPr/>
          </p:nvSpPr>
          <p:spPr>
            <a:xfrm>
              <a:off x="880786" y="529919"/>
              <a:ext cx="396470" cy="39581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</p:grpSp>
      <p:sp>
        <p:nvSpPr>
          <p:cNvPr id="18" name="文本框 17"/>
          <p:cNvSpPr txBox="1"/>
          <p:nvPr/>
        </p:nvSpPr>
        <p:spPr>
          <a:xfrm>
            <a:off x="1419225" y="361952"/>
            <a:ext cx="72913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3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 </a:t>
            </a:r>
            <a:r>
              <a:rPr lang="fr-FR" altLang="zh-CN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Architecture du code Python </a:t>
            </a:r>
            <a:r>
              <a:rPr lang="fr-FR" altLang="zh-CN" sz="3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du MIK</a:t>
            </a:r>
            <a:endParaRPr lang="fr-FR" altLang="zh-CN" sz="3200" b="1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5" name="组合 19"/>
          <p:cNvGrpSpPr>
            <a:grpSpLocks/>
          </p:cNvGrpSpPr>
          <p:nvPr/>
        </p:nvGrpSpPr>
        <p:grpSpPr bwMode="auto">
          <a:xfrm>
            <a:off x="8606984" y="6519865"/>
            <a:ext cx="638618" cy="338137"/>
            <a:chOff x="8663567" y="6519446"/>
            <a:chExt cx="638628" cy="338554"/>
          </a:xfrm>
        </p:grpSpPr>
        <p:sp>
          <p:nvSpPr>
            <p:cNvPr id="21" name="矩形 20"/>
            <p:cNvSpPr/>
            <p:nvPr/>
          </p:nvSpPr>
          <p:spPr>
            <a:xfrm>
              <a:off x="8767200" y="6519446"/>
              <a:ext cx="431807" cy="33855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5134" name="文本框 21"/>
            <p:cNvSpPr txBox="1">
              <a:spLocks noChangeArrowheads="1"/>
            </p:cNvSpPr>
            <p:nvPr/>
          </p:nvSpPr>
          <p:spPr bwMode="auto">
            <a:xfrm>
              <a:off x="8663567" y="6519446"/>
              <a:ext cx="638628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16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11</a:t>
              </a:r>
              <a:endPara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31" name="Image 3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113" y="6067110"/>
            <a:ext cx="571307" cy="648909"/>
          </a:xfrm>
          <a:prstGeom prst="rect">
            <a:avLst/>
          </a:prstGeom>
        </p:spPr>
      </p:pic>
      <p:pic>
        <p:nvPicPr>
          <p:cNvPr id="32" name="Imag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051" y="6101759"/>
            <a:ext cx="1174347" cy="587174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38113" y="1252010"/>
            <a:ext cx="30376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/>
              <a:t>Programmation orientée objet</a:t>
            </a:r>
          </a:p>
        </p:txBody>
      </p:sp>
      <p:pic>
        <p:nvPicPr>
          <p:cNvPr id="15" name="Image 14"/>
          <p:cNvPicPr/>
          <p:nvPr/>
        </p:nvPicPr>
        <p:blipFill rotWithShape="1">
          <a:blip r:embed="rId4"/>
          <a:srcRect b="49051"/>
          <a:stretch/>
        </p:blipFill>
        <p:spPr>
          <a:xfrm>
            <a:off x="0" y="1672326"/>
            <a:ext cx="4993588" cy="2458932"/>
          </a:xfrm>
          <a:prstGeom prst="rect">
            <a:avLst/>
          </a:prstGeom>
        </p:spPr>
      </p:pic>
      <p:pic>
        <p:nvPicPr>
          <p:cNvPr id="16" name="Image 15"/>
          <p:cNvPicPr/>
          <p:nvPr/>
        </p:nvPicPr>
        <p:blipFill rotWithShape="1">
          <a:blip r:embed="rId4"/>
          <a:srcRect l="6646" t="52675" r="11943"/>
          <a:stretch/>
        </p:blipFill>
        <p:spPr>
          <a:xfrm>
            <a:off x="4993588" y="1744962"/>
            <a:ext cx="4080388" cy="2313660"/>
          </a:xfrm>
          <a:prstGeom prst="rect">
            <a:avLst/>
          </a:prstGeom>
        </p:spPr>
      </p:pic>
      <p:pic>
        <p:nvPicPr>
          <p:cNvPr id="19" name="Image 18"/>
          <p:cNvPicPr/>
          <p:nvPr/>
        </p:nvPicPr>
        <p:blipFill>
          <a:blip r:embed="rId5"/>
          <a:stretch>
            <a:fillRect/>
          </a:stretch>
        </p:blipFill>
        <p:spPr>
          <a:xfrm>
            <a:off x="2465926" y="4497709"/>
            <a:ext cx="4844080" cy="2191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081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8"/>
          <p:cNvGrpSpPr>
            <a:grpSpLocks/>
          </p:cNvGrpSpPr>
          <p:nvPr/>
        </p:nvGrpSpPr>
        <p:grpSpPr bwMode="auto">
          <a:xfrm>
            <a:off x="611188" y="261940"/>
            <a:ext cx="666750" cy="663575"/>
            <a:chOff x="611187" y="261275"/>
            <a:chExt cx="666069" cy="664458"/>
          </a:xfrm>
        </p:grpSpPr>
        <p:sp>
          <p:nvSpPr>
            <p:cNvPr id="9" name="矩形 8"/>
            <p:cNvSpPr>
              <a:spLocks noChangeAspect="1"/>
            </p:cNvSpPr>
            <p:nvPr/>
          </p:nvSpPr>
          <p:spPr>
            <a:xfrm>
              <a:off x="611187" y="261275"/>
              <a:ext cx="539199" cy="537289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7" name="矩形 16"/>
            <p:cNvSpPr>
              <a:spLocks noChangeAspect="1"/>
            </p:cNvSpPr>
            <p:nvPr/>
          </p:nvSpPr>
          <p:spPr>
            <a:xfrm>
              <a:off x="880786" y="529919"/>
              <a:ext cx="396470" cy="39581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</p:grpSp>
      <p:pic>
        <p:nvPicPr>
          <p:cNvPr id="31" name="Image 3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113" y="6067110"/>
            <a:ext cx="571307" cy="648909"/>
          </a:xfrm>
          <a:prstGeom prst="rect">
            <a:avLst/>
          </a:prstGeom>
        </p:spPr>
      </p:pic>
      <p:pic>
        <p:nvPicPr>
          <p:cNvPr id="32" name="Imag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051" y="6101759"/>
            <a:ext cx="1174347" cy="587174"/>
          </a:xfrm>
          <a:prstGeom prst="rect">
            <a:avLst/>
          </a:prstGeom>
        </p:spPr>
      </p:pic>
      <p:pic>
        <p:nvPicPr>
          <p:cNvPr id="1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113" y="2155805"/>
            <a:ext cx="8532440" cy="2427395"/>
          </a:xfrm>
          <a:prstGeom prst="rect">
            <a:avLst/>
          </a:prstGeom>
        </p:spPr>
      </p:pic>
      <p:sp>
        <p:nvSpPr>
          <p:cNvPr id="22" name="文本框 10"/>
          <p:cNvSpPr txBox="1"/>
          <p:nvPr/>
        </p:nvSpPr>
        <p:spPr>
          <a:xfrm>
            <a:off x="308625" y="1462473"/>
            <a:ext cx="7174776" cy="276999"/>
          </a:xfrm>
          <a:prstGeom prst="rect">
            <a:avLst/>
          </a:prstGeom>
          <a:noFill/>
        </p:spPr>
        <p:txBody>
          <a:bodyPr wrap="none" lIns="36000" tIns="0" rIns="36000" bIns="0" rtlCol="0">
            <a:spAutoFit/>
          </a:bodyPr>
          <a:lstStyle/>
          <a:p>
            <a:r>
              <a:rPr kumimoji="1" lang="fr-FR" altLang="zh-CN" dirty="0" smtClean="0"/>
              <a:t>Données</a:t>
            </a:r>
            <a:r>
              <a:rPr kumimoji="1" lang="en-US" altLang="zh-CN" dirty="0" smtClean="0"/>
              <a:t> </a:t>
            </a:r>
            <a:r>
              <a:rPr kumimoji="1" lang="fr-FR" altLang="zh-CN" dirty="0" smtClean="0"/>
              <a:t>d’entrées</a:t>
            </a:r>
            <a:r>
              <a:rPr kumimoji="1" lang="en-US" altLang="zh-CN" dirty="0" smtClean="0"/>
              <a:t>: Fe = 0.7, Cr = 0.21, Ni = 0.09, DOSE = 140 </a:t>
            </a:r>
            <a:r>
              <a:rPr kumimoji="1" lang="en-US" altLang="zh-CN" dirty="0" err="1" smtClean="0"/>
              <a:t>dpa</a:t>
            </a:r>
            <a:r>
              <a:rPr kumimoji="1" lang="en-US" altLang="zh-CN" dirty="0" smtClean="0"/>
              <a:t>, T = 360 </a:t>
            </a:r>
            <a:r>
              <a:rPr lang="fr-FR" dirty="0"/>
              <a:t>°C</a:t>
            </a:r>
            <a:endParaRPr kumimoji="1" lang="zh-CN" altLang="en-US" sz="1600" dirty="0" smtClean="0"/>
          </a:p>
        </p:txBody>
      </p:sp>
      <p:sp>
        <p:nvSpPr>
          <p:cNvPr id="23" name="文本框 17"/>
          <p:cNvSpPr txBox="1"/>
          <p:nvPr/>
        </p:nvSpPr>
        <p:spPr>
          <a:xfrm>
            <a:off x="1419225" y="361952"/>
            <a:ext cx="668255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3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 </a:t>
            </a:r>
            <a:r>
              <a:rPr lang="fr-FR" altLang="zh-CN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Résultat </a:t>
            </a:r>
            <a:r>
              <a:rPr lang="fr-FR" altLang="zh-CN" sz="3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des tests </a:t>
            </a:r>
            <a:r>
              <a:rPr lang="fr-FR" altLang="zh-CN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du </a:t>
            </a:r>
            <a:r>
              <a:rPr lang="fr-FR" altLang="zh-CN" sz="3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code</a:t>
            </a:r>
            <a:endParaRPr lang="fr-FR" altLang="zh-CN" sz="3200" b="1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15" name="组合 19"/>
          <p:cNvGrpSpPr>
            <a:grpSpLocks/>
          </p:cNvGrpSpPr>
          <p:nvPr/>
        </p:nvGrpSpPr>
        <p:grpSpPr bwMode="auto">
          <a:xfrm>
            <a:off x="8606984" y="6519865"/>
            <a:ext cx="638618" cy="338137"/>
            <a:chOff x="8663567" y="6519446"/>
            <a:chExt cx="638628" cy="338554"/>
          </a:xfrm>
        </p:grpSpPr>
        <p:sp>
          <p:nvSpPr>
            <p:cNvPr id="16" name="矩形 20"/>
            <p:cNvSpPr/>
            <p:nvPr/>
          </p:nvSpPr>
          <p:spPr>
            <a:xfrm>
              <a:off x="8767200" y="6519446"/>
              <a:ext cx="431807" cy="33855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8" name="文本框 21"/>
            <p:cNvSpPr txBox="1">
              <a:spLocks noChangeArrowheads="1"/>
            </p:cNvSpPr>
            <p:nvPr/>
          </p:nvSpPr>
          <p:spPr bwMode="auto">
            <a:xfrm>
              <a:off x="8663567" y="6519446"/>
              <a:ext cx="638628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16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12</a:t>
              </a:r>
              <a:endPara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138113" y="5106385"/>
                <a:ext cx="3270382" cy="68589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fr-FR" sz="2400" i="1" smtClean="0">
                            <a:latin typeface="Cambria Math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fr-FR" sz="2400" i="1">
                                <a:effectLst/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fr-FR" sz="2400" b="0" i="1" smtClean="0">
                                <a:effectLst/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fr-FR" sz="24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𝑃𝑦𝑡h𝑜𝑛</m:t>
                            </m:r>
                          </m:sub>
                        </m:sSub>
                        <m:r>
                          <a:rPr lang="fr-FR" sz="24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fr-FR" sz="2400" i="1">
                                <a:effectLst/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fr-FR" sz="2400" b="0" i="1" smtClean="0">
                                <a:effectLst/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fr-FR" sz="24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𝐹𝑜𝑟𝑡𝑟𝑎𝑛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fr-FR" sz="2400" i="1">
                                <a:effectLst/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fr-FR" sz="2400" b="0" i="1" smtClean="0">
                                <a:effectLst/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fr-FR" sz="24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𝐹𝑜𝑟𝑡𝑟𝑎𝑛</m:t>
                            </m:r>
                          </m:sub>
                        </m:sSub>
                      </m:den>
                    </m:f>
                    <m:r>
                      <a:rPr lang="fr-FR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∙</m:t>
                    </m:r>
                    <m:r>
                      <a:rPr lang="fr-F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100%</m:t>
                    </m:r>
                  </m:oMath>
                </a14:m>
                <a:r>
                  <a:rPr lang="fr-FR" sz="24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endParaRPr lang="fr-FR" sz="2400" dirty="0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113" y="5106385"/>
                <a:ext cx="3270382" cy="68589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Tableau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0874809"/>
              </p:ext>
            </p:extLst>
          </p:nvPr>
        </p:nvGraphicFramePr>
        <p:xfrm>
          <a:off x="3896013" y="4908204"/>
          <a:ext cx="3932020" cy="148336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228149">
                  <a:extLst>
                    <a:ext uri="{9D8B030D-6E8A-4147-A177-3AD203B41FA5}">
                      <a16:colId xmlns:a16="http://schemas.microsoft.com/office/drawing/2014/main" xmlns="" val="2590661343"/>
                    </a:ext>
                  </a:extLst>
                </a:gridCol>
                <a:gridCol w="2703871">
                  <a:extLst>
                    <a:ext uri="{9D8B030D-6E8A-4147-A177-3AD203B41FA5}">
                      <a16:colId xmlns:a16="http://schemas.microsoft.com/office/drawing/2014/main" xmlns="" val="30418084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Élément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Écart relatif</a:t>
                      </a:r>
                      <a:r>
                        <a:rPr lang="fr-FR" baseline="0" dirty="0" smtClean="0"/>
                        <a:t> à 140 dpa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757689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Fe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0.0015%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7725354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Cr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0.0029%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422026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Ni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0.0056%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9011931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94887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8"/>
          <p:cNvGrpSpPr>
            <a:grpSpLocks/>
          </p:cNvGrpSpPr>
          <p:nvPr/>
        </p:nvGrpSpPr>
        <p:grpSpPr bwMode="auto">
          <a:xfrm>
            <a:off x="611188" y="261940"/>
            <a:ext cx="666750" cy="663575"/>
            <a:chOff x="611187" y="261275"/>
            <a:chExt cx="666069" cy="664458"/>
          </a:xfrm>
        </p:grpSpPr>
        <p:sp>
          <p:nvSpPr>
            <p:cNvPr id="9" name="矩形 8"/>
            <p:cNvSpPr>
              <a:spLocks noChangeAspect="1"/>
            </p:cNvSpPr>
            <p:nvPr/>
          </p:nvSpPr>
          <p:spPr>
            <a:xfrm>
              <a:off x="611187" y="261275"/>
              <a:ext cx="539199" cy="537289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7" name="矩形 16"/>
            <p:cNvSpPr>
              <a:spLocks noChangeAspect="1"/>
            </p:cNvSpPr>
            <p:nvPr/>
          </p:nvSpPr>
          <p:spPr>
            <a:xfrm>
              <a:off x="880786" y="529919"/>
              <a:ext cx="396470" cy="39581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</p:grpSp>
      <p:grpSp>
        <p:nvGrpSpPr>
          <p:cNvPr id="5" name="组合 19"/>
          <p:cNvGrpSpPr>
            <a:grpSpLocks/>
          </p:cNvGrpSpPr>
          <p:nvPr/>
        </p:nvGrpSpPr>
        <p:grpSpPr bwMode="auto">
          <a:xfrm>
            <a:off x="8606984" y="6519865"/>
            <a:ext cx="638618" cy="338137"/>
            <a:chOff x="8663567" y="6519446"/>
            <a:chExt cx="638628" cy="338554"/>
          </a:xfrm>
        </p:grpSpPr>
        <p:sp>
          <p:nvSpPr>
            <p:cNvPr id="21" name="矩形 20"/>
            <p:cNvSpPr/>
            <p:nvPr/>
          </p:nvSpPr>
          <p:spPr>
            <a:xfrm>
              <a:off x="8767200" y="6519446"/>
              <a:ext cx="431807" cy="33855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5134" name="文本框 21"/>
            <p:cNvSpPr txBox="1">
              <a:spLocks noChangeArrowheads="1"/>
            </p:cNvSpPr>
            <p:nvPr/>
          </p:nvSpPr>
          <p:spPr bwMode="auto">
            <a:xfrm>
              <a:off x="8663567" y="6519446"/>
              <a:ext cx="638628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16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13</a:t>
              </a:r>
              <a:endPara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31" name="Image 3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113" y="6067110"/>
            <a:ext cx="571307" cy="648909"/>
          </a:xfrm>
          <a:prstGeom prst="rect">
            <a:avLst/>
          </a:prstGeom>
        </p:spPr>
      </p:pic>
      <p:pic>
        <p:nvPicPr>
          <p:cNvPr id="32" name="Imag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051" y="6101759"/>
            <a:ext cx="1174347" cy="587174"/>
          </a:xfrm>
          <a:prstGeom prst="rect">
            <a:avLst/>
          </a:prstGeom>
        </p:spPr>
      </p:pic>
      <p:sp>
        <p:nvSpPr>
          <p:cNvPr id="15" name="文本框 17"/>
          <p:cNvSpPr txBox="1"/>
          <p:nvPr/>
        </p:nvSpPr>
        <p:spPr>
          <a:xfrm>
            <a:off x="1419225" y="361952"/>
            <a:ext cx="756528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3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 </a:t>
            </a:r>
            <a:r>
              <a:rPr lang="fr-FR" altLang="zh-CN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Effet de l’état initial du joint de </a:t>
            </a:r>
            <a:r>
              <a:rPr lang="fr-FR" altLang="zh-CN" sz="3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grain</a:t>
            </a:r>
            <a:endParaRPr lang="fr-FR" altLang="zh-CN" sz="3200" b="1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13" name="图片 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52" t="9577" r="11917" b="13246"/>
          <a:stretch/>
        </p:blipFill>
        <p:spPr>
          <a:xfrm>
            <a:off x="138113" y="1545179"/>
            <a:ext cx="2764263" cy="2014337"/>
          </a:xfrm>
          <a:prstGeom prst="rect">
            <a:avLst/>
          </a:prstGeom>
        </p:spPr>
      </p:pic>
      <p:pic>
        <p:nvPicPr>
          <p:cNvPr id="14" name="Image 13"/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99" r="8957"/>
          <a:stretch/>
        </p:blipFill>
        <p:spPr bwMode="auto">
          <a:xfrm>
            <a:off x="3215919" y="1672179"/>
            <a:ext cx="5661025" cy="172085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6" name="Image 15"/>
          <p:cNvPicPr/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15" r="8213"/>
          <a:stretch/>
        </p:blipFill>
        <p:spPr bwMode="auto">
          <a:xfrm>
            <a:off x="3215919" y="3559516"/>
            <a:ext cx="5771274" cy="171423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9" name="文本框 10"/>
          <p:cNvSpPr txBox="1"/>
          <p:nvPr/>
        </p:nvSpPr>
        <p:spPr>
          <a:xfrm>
            <a:off x="1650820" y="4278132"/>
            <a:ext cx="1565099" cy="276999"/>
          </a:xfrm>
          <a:prstGeom prst="rect">
            <a:avLst/>
          </a:prstGeom>
          <a:noFill/>
        </p:spPr>
        <p:txBody>
          <a:bodyPr wrap="none" lIns="36000" tIns="0" rIns="36000" bIns="0" rtlCol="0">
            <a:spAutoFit/>
          </a:bodyPr>
          <a:lstStyle/>
          <a:p>
            <a:r>
              <a:rPr kumimoji="1" lang="en-US" altLang="zh-CN" dirty="0" smtClean="0"/>
              <a:t>DOSE = 140 </a:t>
            </a:r>
            <a:r>
              <a:rPr kumimoji="1" lang="en-US" altLang="zh-CN" dirty="0" err="1" smtClean="0"/>
              <a:t>dpa</a:t>
            </a:r>
            <a:endParaRPr kumimoji="1" lang="zh-CN" altLang="en-US" sz="1600" dirty="0" smtClean="0"/>
          </a:p>
        </p:txBody>
      </p:sp>
      <p:sp>
        <p:nvSpPr>
          <p:cNvPr id="7" name="ZoneTexte 6"/>
          <p:cNvSpPr txBox="1"/>
          <p:nvPr/>
        </p:nvSpPr>
        <p:spPr>
          <a:xfrm>
            <a:off x="1825645" y="980726"/>
            <a:ext cx="1885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Très  peu d’effet</a:t>
            </a:r>
            <a:endParaRPr lang="fr-FR" dirty="0"/>
          </a:p>
        </p:txBody>
      </p:sp>
      <p:graphicFrame>
        <p:nvGraphicFramePr>
          <p:cNvPr id="2" name="Tableau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0634324"/>
              </p:ext>
            </p:extLst>
          </p:nvPr>
        </p:nvGraphicFramePr>
        <p:xfrm>
          <a:off x="2168247" y="5376230"/>
          <a:ext cx="6380518" cy="138176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908838">
                  <a:extLst>
                    <a:ext uri="{9D8B030D-6E8A-4147-A177-3AD203B41FA5}">
                      <a16:colId xmlns:a16="http://schemas.microsoft.com/office/drawing/2014/main" xmlns="" val="3746713672"/>
                    </a:ext>
                  </a:extLst>
                </a:gridCol>
                <a:gridCol w="3471680">
                  <a:extLst>
                    <a:ext uri="{9D8B030D-6E8A-4147-A177-3AD203B41FA5}">
                      <a16:colId xmlns:a16="http://schemas.microsoft.com/office/drawing/2014/main" xmlns="" val="35873160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Etat initial du</a:t>
                      </a:r>
                      <a:r>
                        <a:rPr lang="fr-FR" baseline="0" dirty="0" smtClean="0"/>
                        <a:t> Cr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Teneur (%) du</a:t>
                      </a:r>
                      <a:r>
                        <a:rPr lang="fr-FR" baseline="0" dirty="0" smtClean="0"/>
                        <a:t> Cr au joint de grains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9470950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Acier inoxydable</a:t>
                      </a:r>
                      <a:r>
                        <a:rPr lang="fr-FR" baseline="0" dirty="0" smtClean="0"/>
                        <a:t> austénitique 304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10.4%</a:t>
                      </a:r>
                      <a:endParaRPr lang="fr-FR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5534971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Homogène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10.1%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928110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81092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>
            <a:spLocks noChangeArrowheads="1"/>
          </p:cNvSpPr>
          <p:nvPr/>
        </p:nvSpPr>
        <p:spPr bwMode="auto">
          <a:xfrm>
            <a:off x="0" y="1851025"/>
            <a:ext cx="4205288" cy="315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19900" b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03</a:t>
            </a:r>
            <a:endParaRPr lang="zh-CN" altLang="en-US" sz="19900" b="1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887790" y="2844802"/>
            <a:ext cx="4645025" cy="5238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da-DK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Cinétique d’oxydation</a:t>
            </a:r>
            <a:endParaRPr lang="en-US" altLang="zh-CN" sz="28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" name="组合 14"/>
          <p:cNvGrpSpPr>
            <a:grpSpLocks/>
          </p:cNvGrpSpPr>
          <p:nvPr/>
        </p:nvGrpSpPr>
        <p:grpSpPr bwMode="auto">
          <a:xfrm>
            <a:off x="3887790" y="3375025"/>
            <a:ext cx="4662487" cy="107950"/>
            <a:chOff x="3649980" y="3375660"/>
            <a:chExt cx="4663440" cy="108000"/>
          </a:xfrm>
        </p:grpSpPr>
        <p:cxnSp>
          <p:nvCxnSpPr>
            <p:cNvPr id="10" name="直接连接符 9"/>
            <p:cNvCxnSpPr/>
            <p:nvPr/>
          </p:nvCxnSpPr>
          <p:spPr>
            <a:xfrm>
              <a:off x="3734134" y="3429660"/>
              <a:ext cx="4495132" cy="0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椭圆 12"/>
            <p:cNvSpPr>
              <a:spLocks/>
            </p:cNvSpPr>
            <p:nvPr/>
          </p:nvSpPr>
          <p:spPr>
            <a:xfrm>
              <a:off x="3649980" y="3375660"/>
              <a:ext cx="107972" cy="108000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4" name="椭圆 13"/>
            <p:cNvSpPr>
              <a:spLocks/>
            </p:cNvSpPr>
            <p:nvPr/>
          </p:nvSpPr>
          <p:spPr>
            <a:xfrm>
              <a:off x="8205448" y="3375660"/>
              <a:ext cx="107972" cy="108000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</p:grpSp>
      <p:sp useBgFill="1">
        <p:nvSpPr>
          <p:cNvPr id="16" name="文本框 15"/>
          <p:cNvSpPr txBox="1">
            <a:spLocks noChangeArrowheads="1"/>
          </p:cNvSpPr>
          <p:nvPr/>
        </p:nvSpPr>
        <p:spPr bwMode="auto">
          <a:xfrm>
            <a:off x="487363" y="3105150"/>
            <a:ext cx="3230562" cy="647700"/>
          </a:xfrm>
          <a:prstGeom prst="rect">
            <a:avLst/>
          </a:prstGeom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3600" b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PART THREE</a:t>
            </a:r>
            <a:endParaRPr lang="zh-CN" altLang="en-US" sz="3600" b="1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3232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37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1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8"/>
          <p:cNvGrpSpPr>
            <a:grpSpLocks/>
          </p:cNvGrpSpPr>
          <p:nvPr/>
        </p:nvGrpSpPr>
        <p:grpSpPr bwMode="auto">
          <a:xfrm>
            <a:off x="611188" y="261940"/>
            <a:ext cx="666750" cy="663575"/>
            <a:chOff x="611187" y="261275"/>
            <a:chExt cx="666069" cy="664458"/>
          </a:xfrm>
        </p:grpSpPr>
        <p:sp>
          <p:nvSpPr>
            <p:cNvPr id="9" name="矩形 8"/>
            <p:cNvSpPr>
              <a:spLocks noChangeAspect="1"/>
            </p:cNvSpPr>
            <p:nvPr/>
          </p:nvSpPr>
          <p:spPr>
            <a:xfrm>
              <a:off x="611187" y="261275"/>
              <a:ext cx="539199" cy="537289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7" name="矩形 16"/>
            <p:cNvSpPr>
              <a:spLocks noChangeAspect="1"/>
            </p:cNvSpPr>
            <p:nvPr/>
          </p:nvSpPr>
          <p:spPr>
            <a:xfrm>
              <a:off x="880786" y="529919"/>
              <a:ext cx="396470" cy="39581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</p:grpSp>
      <p:grpSp>
        <p:nvGrpSpPr>
          <p:cNvPr id="5" name="组合 19"/>
          <p:cNvGrpSpPr>
            <a:grpSpLocks/>
          </p:cNvGrpSpPr>
          <p:nvPr/>
        </p:nvGrpSpPr>
        <p:grpSpPr bwMode="auto">
          <a:xfrm>
            <a:off x="8606984" y="6519865"/>
            <a:ext cx="638618" cy="338137"/>
            <a:chOff x="8663567" y="6519446"/>
            <a:chExt cx="638628" cy="338554"/>
          </a:xfrm>
        </p:grpSpPr>
        <p:sp>
          <p:nvSpPr>
            <p:cNvPr id="21" name="矩形 20"/>
            <p:cNvSpPr/>
            <p:nvPr/>
          </p:nvSpPr>
          <p:spPr>
            <a:xfrm>
              <a:off x="8767200" y="6519446"/>
              <a:ext cx="431807" cy="33855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5134" name="文本框 21"/>
            <p:cNvSpPr txBox="1">
              <a:spLocks noChangeArrowheads="1"/>
            </p:cNvSpPr>
            <p:nvPr/>
          </p:nvSpPr>
          <p:spPr bwMode="auto">
            <a:xfrm>
              <a:off x="8663567" y="6519446"/>
              <a:ext cx="638628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16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15</a:t>
              </a:r>
              <a:endPara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31" name="Image 3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113" y="6067110"/>
            <a:ext cx="571307" cy="648909"/>
          </a:xfrm>
          <a:prstGeom prst="rect">
            <a:avLst/>
          </a:prstGeom>
        </p:spPr>
      </p:pic>
      <p:pic>
        <p:nvPicPr>
          <p:cNvPr id="32" name="Imag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051" y="6101759"/>
            <a:ext cx="1174347" cy="587174"/>
          </a:xfrm>
          <a:prstGeom prst="rect">
            <a:avLst/>
          </a:prstGeom>
        </p:spPr>
      </p:pic>
      <p:sp>
        <p:nvSpPr>
          <p:cNvPr id="15" name="文本框 17"/>
          <p:cNvSpPr txBox="1"/>
          <p:nvPr/>
        </p:nvSpPr>
        <p:spPr>
          <a:xfrm>
            <a:off x="1419226" y="361952"/>
            <a:ext cx="499581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3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 </a:t>
            </a:r>
            <a:r>
              <a:rPr lang="fr-FR" altLang="zh-CN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Définition de </a:t>
            </a:r>
            <a:r>
              <a:rPr lang="fr-FR" altLang="zh-CN" sz="3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l’oxydation</a:t>
            </a:r>
            <a:endParaRPr lang="fr-FR" altLang="zh-CN" sz="3200" b="1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38113" y="1894568"/>
            <a:ext cx="21100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/>
              <a:t>Oxydation uniforme</a:t>
            </a:r>
            <a:endParaRPr lang="fr-FR" dirty="0"/>
          </a:p>
        </p:txBody>
      </p:sp>
      <p:sp>
        <p:nvSpPr>
          <p:cNvPr id="18" name="Rectangle 17"/>
          <p:cNvSpPr/>
          <p:nvPr/>
        </p:nvSpPr>
        <p:spPr>
          <a:xfrm>
            <a:off x="140044" y="3347521"/>
            <a:ext cx="20008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/>
              <a:t>Oxydation localisée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63" r="-2012" b="45109"/>
          <a:stretch/>
        </p:blipFill>
        <p:spPr>
          <a:xfrm>
            <a:off x="2135365" y="1115105"/>
            <a:ext cx="3246900" cy="2318907"/>
          </a:xfrm>
          <a:prstGeom prst="rect">
            <a:avLst/>
          </a:prstGeom>
        </p:spPr>
      </p:pic>
      <p:pic>
        <p:nvPicPr>
          <p:cNvPr id="25" name="Image 2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78" t="53169" r="-1"/>
          <a:stretch/>
        </p:blipFill>
        <p:spPr>
          <a:xfrm>
            <a:off x="5348561" y="1274690"/>
            <a:ext cx="3793854" cy="197842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548397" y="3228972"/>
            <a:ext cx="250260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100" dirty="0"/>
              <a:t>https://fr.wikipedia.org/wiki/Passivation</a:t>
            </a:r>
          </a:p>
        </p:txBody>
      </p:sp>
      <p:cxnSp>
        <p:nvCxnSpPr>
          <p:cNvPr id="22" name="Connecteur droit 21"/>
          <p:cNvCxnSpPr/>
          <p:nvPr/>
        </p:nvCxnSpPr>
        <p:spPr>
          <a:xfrm>
            <a:off x="1157311" y="4658550"/>
            <a:ext cx="3593592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Connecteur droit 22"/>
          <p:cNvCxnSpPr/>
          <p:nvPr/>
        </p:nvCxnSpPr>
        <p:spPr>
          <a:xfrm>
            <a:off x="2644388" y="4658550"/>
            <a:ext cx="1390157" cy="95530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6" name="ZoneTexte 25"/>
          <p:cNvSpPr txBox="1"/>
          <p:nvPr/>
        </p:nvSpPr>
        <p:spPr>
          <a:xfrm>
            <a:off x="2173784" y="4181497"/>
            <a:ext cx="553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Eau</a:t>
            </a:r>
            <a:endParaRPr lang="fr-FR" dirty="0"/>
          </a:p>
        </p:txBody>
      </p:sp>
      <p:sp>
        <p:nvSpPr>
          <p:cNvPr id="27" name="ZoneTexte 26"/>
          <p:cNvSpPr txBox="1"/>
          <p:nvPr/>
        </p:nvSpPr>
        <p:spPr>
          <a:xfrm>
            <a:off x="3374985" y="4873994"/>
            <a:ext cx="14722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accent1"/>
                </a:solidFill>
              </a:rPr>
              <a:t>Joint de grain</a:t>
            </a:r>
            <a:endParaRPr lang="fr-FR" dirty="0">
              <a:solidFill>
                <a:schemeClr val="accent1"/>
              </a:solidFill>
            </a:endParaRPr>
          </a:p>
        </p:txBody>
      </p:sp>
      <p:cxnSp>
        <p:nvCxnSpPr>
          <p:cNvPr id="28" name="Connecteur droit avec flèche 27"/>
          <p:cNvCxnSpPr/>
          <p:nvPr/>
        </p:nvCxnSpPr>
        <p:spPr>
          <a:xfrm>
            <a:off x="2450319" y="4788942"/>
            <a:ext cx="503788" cy="36933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9" name="ZoneTexte 28"/>
          <p:cNvSpPr txBox="1"/>
          <p:nvPr/>
        </p:nvSpPr>
        <p:spPr>
          <a:xfrm>
            <a:off x="1544788" y="4786537"/>
            <a:ext cx="1181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Oxydation</a:t>
            </a:r>
            <a:endParaRPr lang="fr-FR" dirty="0"/>
          </a:p>
        </p:txBody>
      </p:sp>
      <p:pic>
        <p:nvPicPr>
          <p:cNvPr id="30" name="Image 29"/>
          <p:cNvPicPr/>
          <p:nvPr/>
        </p:nvPicPr>
        <p:blipFill rotWithShape="1">
          <a:blip r:embed="rId5"/>
          <a:srcRect l="40991" t="-1" r="39752" b="-129"/>
          <a:stretch/>
        </p:blipFill>
        <p:spPr>
          <a:xfrm>
            <a:off x="5763533" y="3921909"/>
            <a:ext cx="1795427" cy="1943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998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8"/>
          <p:cNvGrpSpPr>
            <a:grpSpLocks/>
          </p:cNvGrpSpPr>
          <p:nvPr/>
        </p:nvGrpSpPr>
        <p:grpSpPr bwMode="auto">
          <a:xfrm>
            <a:off x="611188" y="261940"/>
            <a:ext cx="666750" cy="663575"/>
            <a:chOff x="611187" y="261275"/>
            <a:chExt cx="666069" cy="664458"/>
          </a:xfrm>
        </p:grpSpPr>
        <p:sp>
          <p:nvSpPr>
            <p:cNvPr id="9" name="矩形 8"/>
            <p:cNvSpPr>
              <a:spLocks noChangeAspect="1"/>
            </p:cNvSpPr>
            <p:nvPr/>
          </p:nvSpPr>
          <p:spPr>
            <a:xfrm>
              <a:off x="611187" y="261275"/>
              <a:ext cx="539199" cy="537289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7" name="矩形 16"/>
            <p:cNvSpPr>
              <a:spLocks noChangeAspect="1"/>
            </p:cNvSpPr>
            <p:nvPr/>
          </p:nvSpPr>
          <p:spPr>
            <a:xfrm>
              <a:off x="880786" y="529919"/>
              <a:ext cx="396470" cy="39581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</p:grpSp>
      <p:grpSp>
        <p:nvGrpSpPr>
          <p:cNvPr id="5" name="组合 19"/>
          <p:cNvGrpSpPr>
            <a:grpSpLocks/>
          </p:cNvGrpSpPr>
          <p:nvPr/>
        </p:nvGrpSpPr>
        <p:grpSpPr bwMode="auto">
          <a:xfrm>
            <a:off x="8606984" y="6519865"/>
            <a:ext cx="638618" cy="338137"/>
            <a:chOff x="8663567" y="6519446"/>
            <a:chExt cx="638628" cy="338554"/>
          </a:xfrm>
        </p:grpSpPr>
        <p:sp>
          <p:nvSpPr>
            <p:cNvPr id="21" name="矩形 20"/>
            <p:cNvSpPr/>
            <p:nvPr/>
          </p:nvSpPr>
          <p:spPr>
            <a:xfrm>
              <a:off x="8767200" y="6519446"/>
              <a:ext cx="431807" cy="33855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5134" name="文本框 21"/>
            <p:cNvSpPr txBox="1">
              <a:spLocks noChangeArrowheads="1"/>
            </p:cNvSpPr>
            <p:nvPr/>
          </p:nvSpPr>
          <p:spPr bwMode="auto">
            <a:xfrm>
              <a:off x="8663567" y="6519446"/>
              <a:ext cx="638628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16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16</a:t>
              </a:r>
              <a:endPara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31" name="Image 3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113" y="6067110"/>
            <a:ext cx="571307" cy="648909"/>
          </a:xfrm>
          <a:prstGeom prst="rect">
            <a:avLst/>
          </a:prstGeom>
        </p:spPr>
      </p:pic>
      <p:pic>
        <p:nvPicPr>
          <p:cNvPr id="32" name="Imag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051" y="6101759"/>
            <a:ext cx="1174347" cy="587174"/>
          </a:xfrm>
          <a:prstGeom prst="rect">
            <a:avLst/>
          </a:prstGeom>
        </p:spPr>
      </p:pic>
      <p:sp>
        <p:nvSpPr>
          <p:cNvPr id="15" name="文本框 17"/>
          <p:cNvSpPr txBox="1"/>
          <p:nvPr/>
        </p:nvSpPr>
        <p:spPr>
          <a:xfrm>
            <a:off x="1419225" y="361952"/>
            <a:ext cx="494891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</a:t>
            </a:r>
            <a:r>
              <a:rPr lang="en-US" altLang="zh-CN" sz="3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. </a:t>
            </a:r>
            <a:r>
              <a:rPr lang="fr-FR" altLang="zh-CN" sz="3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Mécanisme d’oxydation</a:t>
            </a:r>
            <a:endParaRPr lang="fr-FR" altLang="zh-CN" sz="3200" b="1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26" name="Image 25"/>
          <p:cNvPicPr/>
          <p:nvPr/>
        </p:nvPicPr>
        <p:blipFill>
          <a:blip r:embed="rId4"/>
          <a:stretch>
            <a:fillRect/>
          </a:stretch>
        </p:blipFill>
        <p:spPr>
          <a:xfrm>
            <a:off x="270671" y="1485551"/>
            <a:ext cx="3724838" cy="337533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559565" y="5009904"/>
                <a:ext cx="2481064" cy="3915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fr-FR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f>
                            <m:fPr>
                              <m:type m:val="lin"/>
                              <m:ctrlPr>
                                <a:rPr lang="fr-FR" i="1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num>
                            <m:den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den>
                          </m:f>
                        </m:sub>
                      </m:sSub>
                      <m:r>
                        <a:rPr lang="fr-FR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fr-FR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f>
                            <m:fPr>
                              <m:type m:val="lin"/>
                              <m:ctrlPr>
                                <a:rPr lang="fr-FR" i="1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num>
                            <m:den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den>
                          </m:f>
                        </m:sub>
                      </m:sSub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565" y="5009904"/>
                <a:ext cx="2481064" cy="391582"/>
              </a:xfrm>
              <a:prstGeom prst="rect">
                <a:avLst/>
              </a:prstGeom>
              <a:blipFill>
                <a:blip r:embed="rId5"/>
                <a:stretch>
                  <a:fillRect t="-48438" r="-13268" b="-12656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7" name="Image 26"/>
          <p:cNvPicPr/>
          <p:nvPr/>
        </p:nvPicPr>
        <p:blipFill>
          <a:blip r:embed="rId6"/>
          <a:stretch>
            <a:fillRect/>
          </a:stretch>
        </p:blipFill>
        <p:spPr>
          <a:xfrm>
            <a:off x="4479809" y="1464139"/>
            <a:ext cx="4230806" cy="340168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3558512" y="4961338"/>
                <a:ext cx="3521412" cy="42550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f>
                            <m:fPr>
                              <m:type m:val="lin"/>
                              <m:ctrlPr>
                                <a:rPr lang="fr-FR" i="1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num>
                            <m:den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den>
                          </m:f>
                        </m:sub>
                      </m:sSub>
                      <m:r>
                        <a:rPr lang="fr-FR" i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fr-FR" i="0">
                          <a:latin typeface="Cambria Math" panose="02040503050406030204" pitchFamily="18" charset="0"/>
                        </a:rPr>
                        <m:t>)=</m:t>
                      </m:r>
                      <m:sSubSup>
                        <m:sSubSupPr>
                          <m:ctrlPr>
                            <a:rPr lang="fr-FR" i="1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f>
                            <m:fPr>
                              <m:type m:val="lin"/>
                              <m:ctrlPr>
                                <a:rPr lang="fr-FR" i="1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num>
                            <m:den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den>
                          </m:f>
                        </m:sub>
                        <m:sup>
                          <m:r>
                            <a:rPr lang="fr-FR" i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r>
                        <a:rPr lang="fr-FR" i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fr-FR" i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𝑐𝑜𝑛𝑠𝑡𝑎𝑛𝑡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8512" y="4961338"/>
                <a:ext cx="3521412" cy="425501"/>
              </a:xfrm>
              <a:prstGeom prst="rect">
                <a:avLst/>
              </a:prstGeom>
              <a:blipFill>
                <a:blip r:embed="rId7"/>
                <a:stretch>
                  <a:fillRect t="-40000" b="-11428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3558512" y="5401486"/>
                <a:ext cx="5585488" cy="42550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f>
                            <m:fPr>
                              <m:type m:val="lin"/>
                              <m:ctrlPr>
                                <a:rPr lang="fr-FR" i="1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num>
                            <m:den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den>
                          </m:f>
                        </m:sub>
                      </m:sSub>
                      <m:r>
                        <a:rPr lang="fr-FR" i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fr-FR" i="0">
                          <a:latin typeface="Cambria Math" panose="02040503050406030204" pitchFamily="18" charset="0"/>
                        </a:rPr>
                        <m:t>)=</m:t>
                      </m:r>
                      <m:sSubSup>
                        <m:sSubSupPr>
                          <m:ctrlPr>
                            <a:rPr lang="fr-FR" i="1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f>
                            <m:fPr>
                              <m:type m:val="lin"/>
                              <m:ctrlPr>
                                <a:rPr lang="fr-FR" i="1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num>
                            <m:den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den>
                          </m:f>
                        </m:sub>
                        <m:sup>
                          <m:r>
                            <a:rPr lang="fr-FR" i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r>
                        <a:rPr lang="fr-FR" i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fr-FR" i="0">
                          <a:latin typeface="Cambria Math" panose="02040503050406030204" pitchFamily="18" charset="0"/>
                        </a:rPr>
                        <m:t>)+∆</m:t>
                      </m:r>
                      <m:sSub>
                        <m:sSubPr>
                          <m:ctrlPr>
                            <a:rPr lang="fr-FR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f>
                            <m:fPr>
                              <m:type m:val="lin"/>
                              <m:ctrlPr>
                                <a:rPr lang="fr-FR" i="1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num>
                            <m:den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den>
                          </m:f>
                        </m:sub>
                      </m:sSub>
                      <m:r>
                        <a:rPr lang="fr-FR" i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fr-FR" i="0">
                          <a:latin typeface="Cambria Math" panose="02040503050406030204" pitchFamily="18" charset="0"/>
                        </a:rPr>
                        <m:t>)=</m:t>
                      </m:r>
                      <m:sSubSup>
                        <m:sSubSupPr>
                          <m:ctrlPr>
                            <a:rPr lang="fr-FR" i="1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f>
                            <m:fPr>
                              <m:type m:val="lin"/>
                              <m:ctrlPr>
                                <a:rPr lang="fr-FR" i="1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num>
                            <m:den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den>
                          </m:f>
                        </m:sub>
                        <m:sup>
                          <m:r>
                            <a:rPr lang="fr-FR" i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r>
                        <a:rPr lang="fr-FR" i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fr-FR" i="0">
                          <a:latin typeface="Cambria Math" panose="02040503050406030204" pitchFamily="18" charset="0"/>
                        </a:rPr>
                        <m:t>)+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fr-FR" i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fr-FR" i="0">
                          <a:latin typeface="Cambria Math" panose="02040503050406030204" pitchFamily="18" charset="0"/>
                        </a:rPr>
                        <m:t>)∆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8512" y="5401486"/>
                <a:ext cx="5585488" cy="425501"/>
              </a:xfrm>
              <a:prstGeom prst="rect">
                <a:avLst/>
              </a:prstGeom>
              <a:blipFill>
                <a:blip r:embed="rId8"/>
                <a:stretch>
                  <a:fillRect t="-40000" b="-11428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3558512" y="5905968"/>
                <a:ext cx="5471652" cy="39158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d>
                        <m:dPr>
                          <m:ctrlPr>
                            <a:rPr lang="fr-FR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fr-FR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d>
                        <m:dPr>
                          <m:ctrlPr>
                            <a:rPr lang="fr-FR" i="1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fr-FR" i="0">
                          <a:latin typeface="Cambria Math" panose="02040503050406030204" pitchFamily="18" charset="0"/>
                        </a:rPr>
                        <m:t>+∆</m:t>
                      </m:r>
                      <m:sSub>
                        <m:sSubPr>
                          <m:ctrlPr>
                            <a:rPr lang="fr-FR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d>
                        <m:dPr>
                          <m:ctrlPr>
                            <a:rPr lang="fr-FR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fr-FR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d>
                        <m:dPr>
                          <m:ctrlPr>
                            <a:rPr lang="fr-FR" i="1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fr-FR" i="0">
                          <a:latin typeface="Cambria Math" panose="02040503050406030204" pitchFamily="18" charset="0"/>
                        </a:rPr>
                        <m:t>+(1−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fr-FR" i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fr-FR" i="0">
                          <a:latin typeface="Cambria Math" panose="02040503050406030204" pitchFamily="18" charset="0"/>
                        </a:rPr>
                        <m:t>)) ∆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8512" y="5905968"/>
                <a:ext cx="5471652" cy="391582"/>
              </a:xfrm>
              <a:prstGeom prst="rect">
                <a:avLst/>
              </a:prstGeom>
              <a:blipFill>
                <a:blip r:embed="rId9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50890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8"/>
          <p:cNvGrpSpPr>
            <a:grpSpLocks/>
          </p:cNvGrpSpPr>
          <p:nvPr/>
        </p:nvGrpSpPr>
        <p:grpSpPr bwMode="auto">
          <a:xfrm>
            <a:off x="611188" y="261940"/>
            <a:ext cx="666750" cy="663575"/>
            <a:chOff x="611187" y="261275"/>
            <a:chExt cx="666069" cy="664458"/>
          </a:xfrm>
        </p:grpSpPr>
        <p:sp>
          <p:nvSpPr>
            <p:cNvPr id="9" name="矩形 8"/>
            <p:cNvSpPr>
              <a:spLocks noChangeAspect="1"/>
            </p:cNvSpPr>
            <p:nvPr/>
          </p:nvSpPr>
          <p:spPr>
            <a:xfrm>
              <a:off x="611187" y="261275"/>
              <a:ext cx="539199" cy="537289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7" name="矩形 16"/>
            <p:cNvSpPr>
              <a:spLocks noChangeAspect="1"/>
            </p:cNvSpPr>
            <p:nvPr/>
          </p:nvSpPr>
          <p:spPr>
            <a:xfrm>
              <a:off x="880786" y="529919"/>
              <a:ext cx="396470" cy="39581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</p:grpSp>
      <p:grpSp>
        <p:nvGrpSpPr>
          <p:cNvPr id="5" name="组合 19"/>
          <p:cNvGrpSpPr>
            <a:grpSpLocks/>
          </p:cNvGrpSpPr>
          <p:nvPr/>
        </p:nvGrpSpPr>
        <p:grpSpPr bwMode="auto">
          <a:xfrm>
            <a:off x="8606984" y="6519865"/>
            <a:ext cx="638618" cy="338137"/>
            <a:chOff x="8663567" y="6519446"/>
            <a:chExt cx="638628" cy="338554"/>
          </a:xfrm>
        </p:grpSpPr>
        <p:sp>
          <p:nvSpPr>
            <p:cNvPr id="21" name="矩形 20"/>
            <p:cNvSpPr/>
            <p:nvPr/>
          </p:nvSpPr>
          <p:spPr>
            <a:xfrm>
              <a:off x="8767200" y="6519446"/>
              <a:ext cx="431807" cy="33855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5134" name="文本框 21"/>
            <p:cNvSpPr txBox="1">
              <a:spLocks noChangeArrowheads="1"/>
            </p:cNvSpPr>
            <p:nvPr/>
          </p:nvSpPr>
          <p:spPr bwMode="auto">
            <a:xfrm>
              <a:off x="8663567" y="6519446"/>
              <a:ext cx="638628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16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17</a:t>
              </a:r>
              <a:endPara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31" name="Image 3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113" y="6067110"/>
            <a:ext cx="571307" cy="648909"/>
          </a:xfrm>
          <a:prstGeom prst="rect">
            <a:avLst/>
          </a:prstGeom>
        </p:spPr>
      </p:pic>
      <p:pic>
        <p:nvPicPr>
          <p:cNvPr id="32" name="Imag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051" y="6101759"/>
            <a:ext cx="1174347" cy="587174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06854" y="1092919"/>
            <a:ext cx="12859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/>
              <a:t>Hypothèses</a:t>
            </a:r>
          </a:p>
        </p:txBody>
      </p:sp>
      <p:sp>
        <p:nvSpPr>
          <p:cNvPr id="20" name="Rectangle 19"/>
          <p:cNvSpPr/>
          <p:nvPr/>
        </p:nvSpPr>
        <p:spPr>
          <a:xfrm>
            <a:off x="749818" y="1427197"/>
            <a:ext cx="713565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smtClean="0"/>
              <a:t>Le transport d'espèces </a:t>
            </a:r>
            <a:r>
              <a:rPr lang="fr-FR" dirty="0"/>
              <a:t>à travers le </a:t>
            </a:r>
            <a:r>
              <a:rPr lang="fr-FR" dirty="0" smtClean="0"/>
              <a:t>film détermine la </a:t>
            </a:r>
            <a:r>
              <a:rPr lang="fr-FR" dirty="0"/>
              <a:t>vitesse de croissance du film d’oxydes</a:t>
            </a:r>
          </a:p>
        </p:txBody>
      </p:sp>
      <p:sp>
        <p:nvSpPr>
          <p:cNvPr id="23" name="Rectangle 22"/>
          <p:cNvSpPr/>
          <p:nvPr/>
        </p:nvSpPr>
        <p:spPr>
          <a:xfrm>
            <a:off x="749818" y="2103005"/>
            <a:ext cx="720447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/>
              <a:t>Les réactions </a:t>
            </a:r>
            <a:r>
              <a:rPr lang="fr-FR" dirty="0" smtClean="0"/>
              <a:t>inter-faciales </a:t>
            </a:r>
            <a:r>
              <a:rPr lang="fr-FR" dirty="0"/>
              <a:t>ne déterminent la vitesse que pour les films très minces</a:t>
            </a:r>
          </a:p>
        </p:txBody>
      </p:sp>
      <p:sp>
        <p:nvSpPr>
          <p:cNvPr id="28" name="文本框 17"/>
          <p:cNvSpPr txBox="1"/>
          <p:nvPr/>
        </p:nvSpPr>
        <p:spPr>
          <a:xfrm>
            <a:off x="1419225" y="361952"/>
            <a:ext cx="754779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3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 </a:t>
            </a:r>
            <a:r>
              <a:rPr lang="fr-FR" altLang="zh-CN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Modèle généralisé de croissance du film</a:t>
            </a:r>
          </a:p>
        </p:txBody>
      </p:sp>
      <p:sp>
        <p:nvSpPr>
          <p:cNvPr id="8" name="Rectangle 7"/>
          <p:cNvSpPr/>
          <p:nvPr/>
        </p:nvSpPr>
        <p:spPr>
          <a:xfrm>
            <a:off x="749818" y="2836086"/>
            <a:ext cx="708472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smtClean="0"/>
              <a:t>Trois espèces qui </a:t>
            </a:r>
            <a:r>
              <a:rPr lang="fr-FR" dirty="0"/>
              <a:t>contribuent à au processus de la croissance du film </a:t>
            </a:r>
            <a:r>
              <a:rPr lang="fr-FR" dirty="0" smtClean="0"/>
              <a:t>d’oxyde : </a:t>
            </a:r>
            <a:r>
              <a:rPr lang="fr-FR" dirty="0"/>
              <a:t>les lacunes d'oxygène, les cations de Cr en positions de réseau et les cations de Cr en position interstitielle</a:t>
            </a:r>
          </a:p>
        </p:txBody>
      </p:sp>
      <p:sp>
        <p:nvSpPr>
          <p:cNvPr id="29" name="Rectangle 28"/>
          <p:cNvSpPr/>
          <p:nvPr/>
        </p:nvSpPr>
        <p:spPr>
          <a:xfrm>
            <a:off x="108351" y="3938542"/>
            <a:ext cx="10191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/>
              <a:t>Équation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709511" y="4212294"/>
                <a:ext cx="7723239" cy="11272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FR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𝑑𝑥</m:t>
                          </m:r>
                        </m:num>
                        <m:den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fr-FR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fr-FR" i="0">
                              <a:latin typeface="Cambria Math" panose="02040503050406030204" pitchFamily="18" charset="0"/>
                            </a:rPr>
                            <m:t>Ω</m:t>
                          </m:r>
                        </m:num>
                        <m:den>
                          <m:sSub>
                            <m:sSubPr>
                              <m:ctrlPr>
                                <a:rPr lang="fr-FR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b>
                          </m:sSub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fr-FR" i="1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fr-FR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𝑂</m:t>
                                  </m:r>
                                </m:sub>
                              </m:sSub>
                            </m:sub>
                          </m:sSub>
                          <m:r>
                            <a:rPr lang="fr-FR" i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fr-FR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fr-FR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𝐶𝑟</m:t>
                                  </m:r>
                                </m:sub>
                              </m:sSub>
                            </m:sub>
                          </m:sSub>
                          <m:r>
                            <a:rPr lang="fr-FR" i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fr-FR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fr-FR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𝐶𝑟</m:t>
                                  </m:r>
                                </m:sub>
                              </m:sSub>
                            </m:sub>
                          </m:sSub>
                        </m:e>
                      </m:d>
                      <m:r>
                        <a:rPr lang="fr-FR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fr-FR" i="0">
                              <a:latin typeface="Cambria Math" panose="02040503050406030204" pitchFamily="18" charset="0"/>
                            </a:rPr>
                            <m:t>Ω</m:t>
                          </m:r>
                        </m:num>
                        <m:den>
                          <m:sSub>
                            <m:sSubPr>
                              <m:ctrlPr>
                                <a:rPr lang="fr-FR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b>
                          </m:sSub>
                        </m:den>
                      </m:f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fr-FR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fr-FR" i="1">
                                  <a:latin typeface="Cambria Math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fr-FR" i="1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begChr m:val=""/>
                                      <m:ctrlPr>
                                        <a:rPr lang="fr-FR" i="1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fr-FR" i="1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</m:e>
                                        <m:sub>
                                          <m: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  <m:sSub>
                                        <m:sSubPr>
                                          <m:ctrlPr>
                                            <a:rPr lang="fr-FR" i="1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  <m:t>𝐷</m:t>
                                          </m:r>
                                        </m:e>
                                        <m:sub>
                                          <m: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fr-FR" i="1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  <m:t>𝜙</m:t>
                                          </m:r>
                                        </m:e>
                                        <m:sub>
                                          <m: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sub>
                                      </m:sSub>
                                      <m:r>
                                        <a:rPr lang="fr-FR" i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𝑅𝑇𝑥</m:t>
                                  </m:r>
                                </m:den>
                              </m:f>
                              <m:r>
                                <a:rPr lang="fr-FR" i="0"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  <m:f>
                                <m:fPr>
                                  <m:ctrlPr>
                                    <a:rPr lang="fr-FR" i="1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fr-FR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fr-FR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0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</m:e>
                                    <m:sub>
                                      <m:f>
                                        <m:fPr>
                                          <m:type m:val="lin"/>
                                          <m:ctrlPr>
                                            <a:rPr lang="fr-FR" i="1">
                                              <a:latin typeface="Cambria Math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num>
                                        <m:den>
                                          <m: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den>
                                      </m:f>
                                    </m:sub>
                                  </m:sSub>
                                  <m:sSup>
                                    <m:sSupPr>
                                      <m:ctrlPr>
                                        <a:rPr lang="fr-FR" i="1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f>
                                        <m:fPr>
                                          <m:ctrlPr>
                                            <a:rPr lang="fr-FR" i="1">
                                              <a:latin typeface="Cambria Math" charset="0"/>
                                            </a:rPr>
                                          </m:ctrlPr>
                                        </m:fPr>
                                        <m:num>
                                          <m:d>
                                            <m:dPr>
                                              <m:begChr m:val=""/>
                                              <m:ctrlPr>
                                                <a:rPr lang="fr-FR" i="1">
                                                  <a:latin typeface="Cambria Math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fr-FR" i="1">
                                                      <a:latin typeface="Cambria Math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fr-FR" i="1">
                                                      <a:latin typeface="Cambria Math" panose="02040503050406030204" pitchFamily="18" charset="0"/>
                                                    </a:rPr>
                                                    <m:t>𝑞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fr-FR" i="1">
                                                      <a:latin typeface="Cambria Math" panose="02040503050406030204" pitchFamily="18" charset="0"/>
                                                    </a:rPr>
                                                    <m:t>𝑗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fr-FR" i="1">
                                                  <a:latin typeface="Cambria Math" panose="02040503050406030204" pitchFamily="18" charset="0"/>
                                                </a:rPr>
                                                <m:t>𝐹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fr-FR" i="1">
                                                      <a:latin typeface="Cambria Math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fr-FR" i="1">
                                                      <a:latin typeface="Cambria Math" panose="02040503050406030204" pitchFamily="18" charset="0"/>
                                                    </a:rPr>
                                                    <m:t>𝜙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fr-FR" i="1">
                                                      <a:latin typeface="Cambria Math" panose="02040503050406030204" pitchFamily="18" charset="0"/>
                                                    </a:rPr>
                                                    <m:t>𝑓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fr-FR" i="0">
                                                  <a:latin typeface="Cambria Math" panose="02040503050406030204" pitchFamily="18" charset="0"/>
                                                </a:rPr>
                                                <m:t>(</m:t>
                                              </m:r>
                                              <m:r>
                                                <a:rPr lang="fr-FR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d>
                                        </m:num>
                                        <m:den>
                                          <m: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  <m:t>𝑅𝑇</m:t>
                                          </m:r>
                                        </m:den>
                                      </m:f>
                                    </m:sup>
                                  </m:sSup>
                                  <m:r>
                                    <a:rPr lang="fr-FR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fr-FR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fr-FR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0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</m:e>
                                    <m:sub>
                                      <m:f>
                                        <m:fPr>
                                          <m:type m:val="lin"/>
                                          <m:ctrlPr>
                                            <a:rPr lang="fr-FR" i="1">
                                              <a:latin typeface="Cambria Math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num>
                                        <m:den>
                                          <m: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den>
                                      </m:f>
                                    </m:sub>
                                  </m:sSub>
                                </m:num>
                                <m:den>
                                  <m:sSup>
                                    <m:sSupPr>
                                      <m:ctrlPr>
                                        <a:rPr lang="fr-FR" i="1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f>
                                        <m:fPr>
                                          <m:ctrlPr>
                                            <a:rPr lang="fr-FR" i="1">
                                              <a:latin typeface="Cambria Math" charset="0"/>
                                            </a:rPr>
                                          </m:ctrlPr>
                                        </m:fPr>
                                        <m:num>
                                          <m:d>
                                            <m:dPr>
                                              <m:begChr m:val=""/>
                                              <m:ctrlPr>
                                                <a:rPr lang="fr-FR" i="1">
                                                  <a:latin typeface="Cambria Math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fr-FR" i="1">
                                                      <a:latin typeface="Cambria Math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fr-FR" i="1">
                                                      <a:latin typeface="Cambria Math" panose="02040503050406030204" pitchFamily="18" charset="0"/>
                                                    </a:rPr>
                                                    <m:t>𝑞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fr-FR" i="1">
                                                      <a:latin typeface="Cambria Math" panose="02040503050406030204" pitchFamily="18" charset="0"/>
                                                    </a:rPr>
                                                    <m:t>𝑗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fr-FR" i="1">
                                                  <a:latin typeface="Cambria Math" panose="02040503050406030204" pitchFamily="18" charset="0"/>
                                                </a:rPr>
                                                <m:t>𝐹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fr-FR" i="1">
                                                      <a:latin typeface="Cambria Math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fr-FR" i="1">
                                                      <a:latin typeface="Cambria Math" panose="02040503050406030204" pitchFamily="18" charset="0"/>
                                                    </a:rPr>
                                                    <m:t>𝜙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fr-FR" i="1">
                                                      <a:latin typeface="Cambria Math" panose="02040503050406030204" pitchFamily="18" charset="0"/>
                                                    </a:rPr>
                                                    <m:t>𝑓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fr-FR" i="0">
                                                  <a:latin typeface="Cambria Math" panose="02040503050406030204" pitchFamily="18" charset="0"/>
                                                </a:rPr>
                                                <m:t>(</m:t>
                                              </m:r>
                                              <m:r>
                                                <a:rPr lang="fr-FR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d>
                                        </m:num>
                                        <m:den>
                                          <m: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  <m:t>𝑅𝑇</m:t>
                                          </m:r>
                                        </m:den>
                                      </m:f>
                                    </m:sup>
                                  </m:sSup>
                                  <m:r>
                                    <a:rPr lang="fr-FR" i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den>
                              </m:f>
                            </m:e>
                          </m:d>
                        </m:e>
                      </m:nary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511" y="4212294"/>
                <a:ext cx="7723239" cy="11272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9997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8"/>
          <p:cNvGrpSpPr>
            <a:grpSpLocks/>
          </p:cNvGrpSpPr>
          <p:nvPr/>
        </p:nvGrpSpPr>
        <p:grpSpPr bwMode="auto">
          <a:xfrm>
            <a:off x="611188" y="261940"/>
            <a:ext cx="666750" cy="663575"/>
            <a:chOff x="611187" y="261275"/>
            <a:chExt cx="666069" cy="664458"/>
          </a:xfrm>
        </p:grpSpPr>
        <p:sp>
          <p:nvSpPr>
            <p:cNvPr id="9" name="矩形 8"/>
            <p:cNvSpPr>
              <a:spLocks noChangeAspect="1"/>
            </p:cNvSpPr>
            <p:nvPr/>
          </p:nvSpPr>
          <p:spPr>
            <a:xfrm>
              <a:off x="611187" y="261275"/>
              <a:ext cx="539199" cy="537289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7" name="矩形 16"/>
            <p:cNvSpPr>
              <a:spLocks noChangeAspect="1"/>
            </p:cNvSpPr>
            <p:nvPr/>
          </p:nvSpPr>
          <p:spPr>
            <a:xfrm>
              <a:off x="880786" y="529919"/>
              <a:ext cx="396470" cy="39581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</p:grpSp>
      <p:grpSp>
        <p:nvGrpSpPr>
          <p:cNvPr id="5" name="组合 19"/>
          <p:cNvGrpSpPr>
            <a:grpSpLocks/>
          </p:cNvGrpSpPr>
          <p:nvPr/>
        </p:nvGrpSpPr>
        <p:grpSpPr bwMode="auto">
          <a:xfrm>
            <a:off x="8606984" y="6519865"/>
            <a:ext cx="638618" cy="338137"/>
            <a:chOff x="8663567" y="6519446"/>
            <a:chExt cx="638628" cy="338554"/>
          </a:xfrm>
        </p:grpSpPr>
        <p:sp>
          <p:nvSpPr>
            <p:cNvPr id="21" name="矩形 20"/>
            <p:cNvSpPr/>
            <p:nvPr/>
          </p:nvSpPr>
          <p:spPr>
            <a:xfrm>
              <a:off x="8767200" y="6519446"/>
              <a:ext cx="431807" cy="33855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5134" name="文本框 21"/>
            <p:cNvSpPr txBox="1">
              <a:spLocks noChangeArrowheads="1"/>
            </p:cNvSpPr>
            <p:nvPr/>
          </p:nvSpPr>
          <p:spPr bwMode="auto">
            <a:xfrm>
              <a:off x="8663567" y="6519446"/>
              <a:ext cx="638628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16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18</a:t>
              </a:r>
              <a:endPara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31" name="Image 3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113" y="6067110"/>
            <a:ext cx="571307" cy="648909"/>
          </a:xfrm>
          <a:prstGeom prst="rect">
            <a:avLst/>
          </a:prstGeom>
        </p:spPr>
      </p:pic>
      <p:pic>
        <p:nvPicPr>
          <p:cNvPr id="32" name="Imag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051" y="6101759"/>
            <a:ext cx="1174347" cy="587174"/>
          </a:xfrm>
          <a:prstGeom prst="rect">
            <a:avLst/>
          </a:prstGeom>
        </p:spPr>
      </p:pic>
      <p:sp>
        <p:nvSpPr>
          <p:cNvPr id="28" name="文本框 17"/>
          <p:cNvSpPr txBox="1"/>
          <p:nvPr/>
        </p:nvSpPr>
        <p:spPr>
          <a:xfrm>
            <a:off x="1419225" y="361952"/>
            <a:ext cx="635809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</a:t>
            </a:r>
            <a:r>
              <a:rPr lang="en-US" altLang="zh-CN" sz="3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. </a:t>
            </a:r>
            <a:r>
              <a:rPr lang="fr-FR" altLang="zh-CN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Algorithme </a:t>
            </a:r>
            <a:r>
              <a:rPr lang="fr-FR" altLang="zh-CN" sz="3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du </a:t>
            </a:r>
            <a:r>
              <a:rPr lang="fr-FR" altLang="zh-CN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modèle </a:t>
            </a:r>
            <a:r>
              <a:rPr lang="fr-FR" altLang="zh-CN" sz="3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généralisé</a:t>
            </a:r>
            <a:endParaRPr lang="fr-FR" altLang="zh-CN" sz="3200" b="1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390028" y="1628397"/>
                <a:ext cx="2058391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fr-FR" dirty="0" smtClean="0"/>
                  <a:t>Données d’entrées: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</a:rPr>
                          <m:t>𝐹𝑒</m:t>
                        </m:r>
                      </m:sub>
                    </m:sSub>
                  </m:oMath>
                </a14:m>
                <a:r>
                  <a:rPr lang="fr-FR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</a:rPr>
                          <m:t>𝐶𝑟</m:t>
                        </m:r>
                      </m:sub>
                    </m:sSub>
                  </m:oMath>
                </a14:m>
                <a:r>
                  <a:rPr lang="fr-FR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</a:rPr>
                          <m:t>𝑁𝑖</m:t>
                        </m:r>
                      </m:sub>
                    </m:sSub>
                  </m:oMath>
                </a14:m>
                <a:r>
                  <a:rPr lang="fr-FR" dirty="0" smtClean="0"/>
                  <a:t>, T, </a:t>
                </a:r>
                <a14:m>
                  <m:oMath xmlns:m="http://schemas.openxmlformats.org/officeDocument/2006/math">
                    <m:r>
                      <a:rPr lang="fr-FR" i="1">
                        <a:latin typeface="Cambria Math" panose="02040503050406030204" pitchFamily="18" charset="0"/>
                      </a:rPr>
                      <m:t>∆</m:t>
                    </m:r>
                    <m:r>
                      <a:rPr lang="fr-FR" i="1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028" y="1628397"/>
                <a:ext cx="2058391" cy="646331"/>
              </a:xfrm>
              <a:prstGeom prst="rect">
                <a:avLst/>
              </a:prstGeom>
              <a:blipFill>
                <a:blip r:embed="rId4"/>
                <a:stretch>
                  <a:fillRect l="-2663" t="-4717" r="-1183" b="-1415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/>
          <p:cNvSpPr/>
          <p:nvPr/>
        </p:nvSpPr>
        <p:spPr>
          <a:xfrm>
            <a:off x="388325" y="3899154"/>
            <a:ext cx="2653053" cy="9153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/>
              <a:t>Données de </a:t>
            </a:r>
            <a:r>
              <a:rPr lang="fr-FR" dirty="0" smtClean="0"/>
              <a:t>sorties:</a:t>
            </a:r>
          </a:p>
          <a:p>
            <a:r>
              <a:rPr lang="fr-FR" dirty="0" smtClean="0"/>
              <a:t>la profondeur d’oxydation, les flux des trois espèces</a:t>
            </a:r>
            <a:endParaRPr lang="fr-FR" dirty="0"/>
          </a:p>
        </p:txBody>
      </p:sp>
      <p:sp>
        <p:nvSpPr>
          <p:cNvPr id="19" name="Rectangle 18"/>
          <p:cNvSpPr/>
          <p:nvPr/>
        </p:nvSpPr>
        <p:spPr>
          <a:xfrm>
            <a:off x="6217029" y="4802429"/>
            <a:ext cx="5131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smtClean="0"/>
              <a:t>Oui</a:t>
            </a:r>
            <a:endParaRPr lang="fr-FR" dirty="0"/>
          </a:p>
        </p:txBody>
      </p:sp>
      <p:sp>
        <p:nvSpPr>
          <p:cNvPr id="20" name="Rectangle à coins arrondis 19"/>
          <p:cNvSpPr/>
          <p:nvPr/>
        </p:nvSpPr>
        <p:spPr>
          <a:xfrm>
            <a:off x="4673342" y="1044272"/>
            <a:ext cx="1605517" cy="328504"/>
          </a:xfrm>
          <a:prstGeom prst="round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Rectangle à coins arrondis 21"/>
          <p:cNvSpPr/>
          <p:nvPr/>
        </p:nvSpPr>
        <p:spPr>
          <a:xfrm>
            <a:off x="4434296" y="1795666"/>
            <a:ext cx="2172660" cy="367762"/>
          </a:xfrm>
          <a:prstGeom prst="round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4434296" y="1797751"/>
                <a:ext cx="2188163" cy="3942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sSub>
                          <m:sSubPr>
                            <m:ctrlPr>
                              <a:rPr lang="fr-FR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𝑂</m:t>
                            </m:r>
                          </m:sub>
                        </m:sSub>
                      </m:sub>
                    </m:sSub>
                  </m:oMath>
                </a14:m>
                <a:r>
                  <a:rPr lang="fr-FR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sSub>
                          <m:sSubPr>
                            <m:ctrlPr>
                              <a:rPr lang="fr-FR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𝐶𝑟</m:t>
                            </m:r>
                          </m:sub>
                        </m:sSub>
                      </m:sub>
                    </m:sSub>
                  </m:oMath>
                </a14:m>
                <a:r>
                  <a:rPr lang="fr-FR" dirty="0"/>
                  <a:t> 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sSub>
                          <m:sSubPr>
                            <m:ctrlPr>
                              <a:rPr lang="fr-FR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𝐶𝑟</m:t>
                            </m:r>
                          </m:sub>
                        </m:sSub>
                      </m:sub>
                    </m:sSub>
                  </m:oMath>
                </a14:m>
                <a:r>
                  <a:rPr lang="fr-FR" dirty="0"/>
                  <a:t> à t = 0</a:t>
                </a:r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4296" y="1797751"/>
                <a:ext cx="2188163" cy="394210"/>
              </a:xfrm>
              <a:prstGeom prst="rect">
                <a:avLst/>
              </a:prstGeom>
              <a:blipFill>
                <a:blip r:embed="rId5"/>
                <a:stretch>
                  <a:fillRect l="-557" t="-7692" r="-5014" b="-1846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Rectangle à coins arrondis 23"/>
          <p:cNvSpPr/>
          <p:nvPr/>
        </p:nvSpPr>
        <p:spPr>
          <a:xfrm>
            <a:off x="4673342" y="2542476"/>
            <a:ext cx="1643551" cy="372145"/>
          </a:xfrm>
          <a:prstGeom prst="round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/>
              <p:cNvSpPr/>
              <p:nvPr/>
            </p:nvSpPr>
            <p:spPr>
              <a:xfrm>
                <a:off x="4724358" y="2537750"/>
                <a:ext cx="1715771" cy="3942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sSub>
                          <m:sSubPr>
                            <m:ctrlPr>
                              <a:rPr lang="fr-FR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𝑂</m:t>
                            </m:r>
                          </m:sub>
                        </m:sSub>
                      </m:sub>
                    </m:sSub>
                  </m:oMath>
                </a14:m>
                <a:r>
                  <a:rPr lang="fr-FR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sSub>
                          <m:sSubPr>
                            <m:ctrlPr>
                              <a:rPr lang="fr-FR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𝐶𝑟</m:t>
                            </m:r>
                          </m:sub>
                        </m:sSub>
                      </m:sub>
                    </m:sSub>
                  </m:oMath>
                </a14:m>
                <a:r>
                  <a:rPr lang="fr-FR" dirty="0"/>
                  <a:t> 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sSub>
                          <m:sSubPr>
                            <m:ctrlPr>
                              <a:rPr lang="fr-FR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𝐶𝑟</m:t>
                            </m:r>
                          </m:sub>
                        </m:sSub>
                      </m:sub>
                    </m:sSub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25" name="Rectangle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4358" y="2537750"/>
                <a:ext cx="1715771" cy="394210"/>
              </a:xfrm>
              <a:prstGeom prst="rect">
                <a:avLst/>
              </a:prstGeom>
              <a:blipFill>
                <a:blip r:embed="rId6"/>
                <a:stretch>
                  <a:fillRect l="-712" t="-6154" b="-1846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 à coins arrondis 25"/>
          <p:cNvSpPr/>
          <p:nvPr/>
        </p:nvSpPr>
        <p:spPr>
          <a:xfrm>
            <a:off x="4905914" y="3300090"/>
            <a:ext cx="1044763" cy="379748"/>
          </a:xfrm>
          <a:prstGeom prst="round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 26"/>
          <p:cNvSpPr/>
          <p:nvPr/>
        </p:nvSpPr>
        <p:spPr>
          <a:xfrm>
            <a:off x="4950281" y="3309736"/>
            <a:ext cx="10516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/>
              <a:t>Flux total</a:t>
            </a:r>
            <a:endParaRPr lang="fr-FR" dirty="0"/>
          </a:p>
        </p:txBody>
      </p:sp>
      <p:sp>
        <p:nvSpPr>
          <p:cNvPr id="29" name="Rectangle à coins arrondis 28"/>
          <p:cNvSpPr/>
          <p:nvPr/>
        </p:nvSpPr>
        <p:spPr>
          <a:xfrm>
            <a:off x="4798450" y="4055449"/>
            <a:ext cx="1250087" cy="347504"/>
          </a:xfrm>
          <a:prstGeom prst="round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Rectangle 29"/>
          <p:cNvSpPr/>
          <p:nvPr/>
        </p:nvSpPr>
        <p:spPr>
          <a:xfrm>
            <a:off x="4798451" y="4047629"/>
            <a:ext cx="12500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/>
              <a:t>Profondeur</a:t>
            </a:r>
            <a:endParaRPr lang="fr-FR" dirty="0"/>
          </a:p>
        </p:txBody>
      </p:sp>
      <p:sp>
        <p:nvSpPr>
          <p:cNvPr id="33" name="Losange 32"/>
          <p:cNvSpPr/>
          <p:nvPr/>
        </p:nvSpPr>
        <p:spPr>
          <a:xfrm>
            <a:off x="4748063" y="4757014"/>
            <a:ext cx="1419636" cy="753619"/>
          </a:xfrm>
          <a:prstGeom prst="diamond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ZoneTexte 33"/>
              <p:cNvSpPr txBox="1"/>
              <p:nvPr/>
            </p:nvSpPr>
            <p:spPr>
              <a:xfrm>
                <a:off x="4873468" y="4980741"/>
                <a:ext cx="1102610" cy="2992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fr-FR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𝑓𝑖𝑛𝑎𝑙𝑒</m:t>
                          </m:r>
                        </m:sub>
                      </m:sSub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34" name="ZoneTexte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3468" y="4980741"/>
                <a:ext cx="1102610" cy="299249"/>
              </a:xfrm>
              <a:prstGeom prst="rect">
                <a:avLst/>
              </a:prstGeom>
              <a:blipFill>
                <a:blip r:embed="rId7"/>
                <a:stretch>
                  <a:fillRect l="-2210" r="-2210" b="-3061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Rectangle 34"/>
          <p:cNvSpPr/>
          <p:nvPr/>
        </p:nvSpPr>
        <p:spPr>
          <a:xfrm>
            <a:off x="4784500" y="1011855"/>
            <a:ext cx="13831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/>
              <a:t>Initialisation</a:t>
            </a:r>
            <a:endParaRPr lang="fr-FR" dirty="0"/>
          </a:p>
        </p:txBody>
      </p:sp>
      <p:cxnSp>
        <p:nvCxnSpPr>
          <p:cNvPr id="36" name="Connecteur droit avec flèche 35"/>
          <p:cNvCxnSpPr/>
          <p:nvPr/>
        </p:nvCxnSpPr>
        <p:spPr>
          <a:xfrm>
            <a:off x="5424753" y="1409948"/>
            <a:ext cx="0" cy="339002"/>
          </a:xfrm>
          <a:prstGeom prst="straightConnector1">
            <a:avLst/>
          </a:prstGeom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7" name="Connecteur droit avec flèche 36"/>
          <p:cNvCxnSpPr/>
          <p:nvPr/>
        </p:nvCxnSpPr>
        <p:spPr>
          <a:xfrm>
            <a:off x="5424753" y="2172126"/>
            <a:ext cx="0" cy="339002"/>
          </a:xfrm>
          <a:prstGeom prst="straightConnector1">
            <a:avLst/>
          </a:prstGeom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8" name="Connecteur droit avec flèche 37"/>
          <p:cNvCxnSpPr/>
          <p:nvPr/>
        </p:nvCxnSpPr>
        <p:spPr>
          <a:xfrm>
            <a:off x="5428296" y="2909326"/>
            <a:ext cx="0" cy="339002"/>
          </a:xfrm>
          <a:prstGeom prst="straightConnector1">
            <a:avLst/>
          </a:prstGeom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Connecteur droit avec flèche 38"/>
          <p:cNvCxnSpPr/>
          <p:nvPr/>
        </p:nvCxnSpPr>
        <p:spPr>
          <a:xfrm>
            <a:off x="5421207" y="3646526"/>
            <a:ext cx="0" cy="339002"/>
          </a:xfrm>
          <a:prstGeom prst="straightConnector1">
            <a:avLst/>
          </a:prstGeom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0" name="Connecteur droit avec flèche 39"/>
          <p:cNvCxnSpPr/>
          <p:nvPr/>
        </p:nvCxnSpPr>
        <p:spPr>
          <a:xfrm>
            <a:off x="5446016" y="4394358"/>
            <a:ext cx="0" cy="339002"/>
          </a:xfrm>
          <a:prstGeom prst="straightConnector1">
            <a:avLst/>
          </a:prstGeom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1" name="Connecteur droit 40"/>
          <p:cNvCxnSpPr>
            <a:stCxn id="33" idx="3"/>
          </p:cNvCxnSpPr>
          <p:nvPr/>
        </p:nvCxnSpPr>
        <p:spPr>
          <a:xfrm>
            <a:off x="6167699" y="5133824"/>
            <a:ext cx="1840537" cy="7701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42" name="Connecteur droit 41"/>
          <p:cNvCxnSpPr/>
          <p:nvPr/>
        </p:nvCxnSpPr>
        <p:spPr>
          <a:xfrm flipH="1" flipV="1">
            <a:off x="7997603" y="2311595"/>
            <a:ext cx="10633" cy="28222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avec flèche 42"/>
          <p:cNvCxnSpPr/>
          <p:nvPr/>
        </p:nvCxnSpPr>
        <p:spPr>
          <a:xfrm flipH="1">
            <a:off x="5531079" y="2311595"/>
            <a:ext cx="24665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avec flèche 43"/>
          <p:cNvCxnSpPr/>
          <p:nvPr/>
        </p:nvCxnSpPr>
        <p:spPr>
          <a:xfrm>
            <a:off x="5470823" y="5532273"/>
            <a:ext cx="0" cy="339002"/>
          </a:xfrm>
          <a:prstGeom prst="straightConnector1">
            <a:avLst/>
          </a:prstGeom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0" name="Rectangle 49"/>
          <p:cNvSpPr/>
          <p:nvPr/>
        </p:nvSpPr>
        <p:spPr>
          <a:xfrm>
            <a:off x="5552818" y="5464809"/>
            <a:ext cx="6148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smtClean="0"/>
              <a:t>Non</a:t>
            </a:r>
            <a:endParaRPr lang="fr-FR" dirty="0"/>
          </a:p>
        </p:txBody>
      </p:sp>
      <p:sp>
        <p:nvSpPr>
          <p:cNvPr id="51" name="Rectangle à coins arrondis 50"/>
          <p:cNvSpPr/>
          <p:nvPr/>
        </p:nvSpPr>
        <p:spPr>
          <a:xfrm>
            <a:off x="5052636" y="5943255"/>
            <a:ext cx="853206" cy="361513"/>
          </a:xfrm>
          <a:prstGeom prst="round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Rectangle 51"/>
          <p:cNvSpPr/>
          <p:nvPr/>
        </p:nvSpPr>
        <p:spPr>
          <a:xfrm>
            <a:off x="5052636" y="5935436"/>
            <a:ext cx="8274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/>
              <a:t>Sorties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41753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8"/>
          <p:cNvGrpSpPr>
            <a:grpSpLocks/>
          </p:cNvGrpSpPr>
          <p:nvPr/>
        </p:nvGrpSpPr>
        <p:grpSpPr bwMode="auto">
          <a:xfrm>
            <a:off x="611188" y="261940"/>
            <a:ext cx="666750" cy="663575"/>
            <a:chOff x="611187" y="261275"/>
            <a:chExt cx="666069" cy="664458"/>
          </a:xfrm>
        </p:grpSpPr>
        <p:sp>
          <p:nvSpPr>
            <p:cNvPr id="9" name="矩形 8"/>
            <p:cNvSpPr>
              <a:spLocks noChangeAspect="1"/>
            </p:cNvSpPr>
            <p:nvPr/>
          </p:nvSpPr>
          <p:spPr>
            <a:xfrm>
              <a:off x="611187" y="261275"/>
              <a:ext cx="539199" cy="537289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7" name="矩形 16"/>
            <p:cNvSpPr>
              <a:spLocks noChangeAspect="1"/>
            </p:cNvSpPr>
            <p:nvPr/>
          </p:nvSpPr>
          <p:spPr>
            <a:xfrm>
              <a:off x="880786" y="529919"/>
              <a:ext cx="396470" cy="39581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</p:grpSp>
      <p:grpSp>
        <p:nvGrpSpPr>
          <p:cNvPr id="5" name="组合 19"/>
          <p:cNvGrpSpPr>
            <a:grpSpLocks/>
          </p:cNvGrpSpPr>
          <p:nvPr/>
        </p:nvGrpSpPr>
        <p:grpSpPr bwMode="auto">
          <a:xfrm>
            <a:off x="8606984" y="6519865"/>
            <a:ext cx="638618" cy="338137"/>
            <a:chOff x="8663567" y="6519446"/>
            <a:chExt cx="638628" cy="338554"/>
          </a:xfrm>
        </p:grpSpPr>
        <p:sp>
          <p:nvSpPr>
            <p:cNvPr id="21" name="矩形 20"/>
            <p:cNvSpPr/>
            <p:nvPr/>
          </p:nvSpPr>
          <p:spPr>
            <a:xfrm>
              <a:off x="8767200" y="6519446"/>
              <a:ext cx="431807" cy="33855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5134" name="文本框 21"/>
            <p:cNvSpPr txBox="1">
              <a:spLocks noChangeArrowheads="1"/>
            </p:cNvSpPr>
            <p:nvPr/>
          </p:nvSpPr>
          <p:spPr bwMode="auto">
            <a:xfrm>
              <a:off x="8663567" y="6519446"/>
              <a:ext cx="638628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16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19</a:t>
              </a:r>
              <a:endPara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31" name="Image 3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113" y="6067110"/>
            <a:ext cx="571307" cy="648909"/>
          </a:xfrm>
          <a:prstGeom prst="rect">
            <a:avLst/>
          </a:prstGeom>
        </p:spPr>
      </p:pic>
      <p:pic>
        <p:nvPicPr>
          <p:cNvPr id="32" name="Imag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051" y="6101759"/>
            <a:ext cx="1174347" cy="587174"/>
          </a:xfrm>
          <a:prstGeom prst="rect">
            <a:avLst/>
          </a:prstGeom>
        </p:spPr>
      </p:pic>
      <p:sp>
        <p:nvSpPr>
          <p:cNvPr id="19" name="文本框 17"/>
          <p:cNvSpPr txBox="1"/>
          <p:nvPr/>
        </p:nvSpPr>
        <p:spPr>
          <a:xfrm>
            <a:off x="1419225" y="361952"/>
            <a:ext cx="621060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</a:t>
            </a:r>
            <a:r>
              <a:rPr lang="en-US" altLang="zh-CN" sz="3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. </a:t>
            </a:r>
            <a:r>
              <a:rPr lang="fr-FR" altLang="zh-CN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Architecture du </a:t>
            </a:r>
            <a:r>
              <a:rPr lang="fr-FR" altLang="zh-CN" sz="3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code et résultat</a:t>
            </a:r>
            <a:endParaRPr lang="fr-FR" altLang="zh-CN" sz="3200" b="1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20" name="Image 19"/>
          <p:cNvPicPr/>
          <p:nvPr/>
        </p:nvPicPr>
        <p:blipFill>
          <a:blip r:embed="rId4"/>
          <a:stretch>
            <a:fillRect/>
          </a:stretch>
        </p:blipFill>
        <p:spPr>
          <a:xfrm>
            <a:off x="138113" y="1131261"/>
            <a:ext cx="5975880" cy="4489540"/>
          </a:xfrm>
          <a:prstGeom prst="rect">
            <a:avLst/>
          </a:prstGeom>
        </p:spPr>
      </p:pic>
      <p:pic>
        <p:nvPicPr>
          <p:cNvPr id="13" name="图片 4"/>
          <p:cNvPicPr>
            <a:picLocks noChangeAspect="1"/>
          </p:cNvPicPr>
          <p:nvPr/>
        </p:nvPicPr>
        <p:blipFill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9645" y="2617514"/>
            <a:ext cx="3974355" cy="264956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5564538" y="1458955"/>
                <a:ext cx="3322320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fr-FR" dirty="0" smtClean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T = 600 K, pH = 7.2,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>
                            <a:effectLst/>
                            <a:latin typeface="Cambria Math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𝑋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𝐶𝑟</m:t>
                        </m:r>
                      </m:sub>
                    </m:sSub>
                    <m:r>
                      <a:rPr lang="fr-FR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=0.32</m:t>
                    </m:r>
                  </m:oMath>
                </a14:m>
                <a:r>
                  <a:rPr lang="fr-FR" dirty="0" smtClean="0"/>
                  <a:t>,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𝑋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𝐶𝑟</m:t>
                        </m:r>
                      </m:sub>
                    </m:sSub>
                    <m:r>
                      <a:rPr lang="fr-FR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=0.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58</m:t>
                    </m:r>
                  </m:oMath>
                </a14:m>
                <a:r>
                  <a:rPr lang="fr-FR" dirty="0" smtClean="0"/>
                  <a:t>, </a:t>
                </a:r>
                <a14:m>
                  <m:oMath xmlns:m="http://schemas.openxmlformats.org/officeDocument/2006/math">
                    <m:r>
                      <a:rPr lang="fr-FR" i="1">
                        <a:latin typeface="Cambria Math" panose="02040503050406030204" pitchFamily="18" charset="0"/>
                      </a:rPr>
                      <m:t>∆</m:t>
                    </m:r>
                    <m:r>
                      <a:rPr lang="fr-FR" i="1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fr-FR" dirty="0" smtClean="0"/>
                  <a:t>=0.5 V</a:t>
                </a:r>
                <a:endParaRPr lang="fr-FR" dirty="0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4538" y="1458955"/>
                <a:ext cx="3322320" cy="646331"/>
              </a:xfrm>
              <a:prstGeom prst="rect">
                <a:avLst/>
              </a:prstGeom>
              <a:blipFill>
                <a:blip r:embed="rId6"/>
                <a:stretch>
                  <a:fillRect l="-1651" t="-5660" r="-550" b="-1415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文本框 1"/>
          <p:cNvSpPr txBox="1"/>
          <p:nvPr/>
        </p:nvSpPr>
        <p:spPr>
          <a:xfrm>
            <a:off x="5923476" y="5445781"/>
            <a:ext cx="2604444" cy="276999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r>
              <a:rPr kumimoji="1" lang="fr-FR" altLang="zh-CN" sz="1800" b="1" dirty="0" smtClean="0"/>
              <a:t>Profondeur de l’oxydation</a:t>
            </a:r>
            <a:endParaRPr kumimoji="1" lang="zh-CN" altLang="en-US" sz="1800" b="1" dirty="0" smtClean="0"/>
          </a:p>
        </p:txBody>
      </p:sp>
    </p:spTree>
    <p:extLst>
      <p:ext uri="{BB962C8B-B14F-4D97-AF65-F5344CB8AC3E}">
        <p14:creationId xmlns:p14="http://schemas.microsoft.com/office/powerpoint/2010/main" val="2782445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平行四边形 4"/>
          <p:cNvSpPr/>
          <p:nvPr/>
        </p:nvSpPr>
        <p:spPr>
          <a:xfrm flipH="1">
            <a:off x="-26987" y="-6350"/>
            <a:ext cx="4635501" cy="6904038"/>
          </a:xfrm>
          <a:custGeom>
            <a:avLst/>
            <a:gdLst>
              <a:gd name="connsiteX0" fmla="*/ 0 w 4608514"/>
              <a:gd name="connsiteY0" fmla="*/ 6043981 h 6043981"/>
              <a:gd name="connsiteX1" fmla="*/ 2819212 w 4608514"/>
              <a:gd name="connsiteY1" fmla="*/ 0 h 6043981"/>
              <a:gd name="connsiteX2" fmla="*/ 4608514 w 4608514"/>
              <a:gd name="connsiteY2" fmla="*/ 0 h 6043981"/>
              <a:gd name="connsiteX3" fmla="*/ 1789302 w 4608514"/>
              <a:gd name="connsiteY3" fmla="*/ 6043981 h 6043981"/>
              <a:gd name="connsiteX4" fmla="*/ 0 w 4608514"/>
              <a:gd name="connsiteY4" fmla="*/ 6043981 h 6043981"/>
              <a:gd name="connsiteX0" fmla="*/ 0 w 4613184"/>
              <a:gd name="connsiteY0" fmla="*/ 6043981 h 6084322"/>
              <a:gd name="connsiteX1" fmla="*/ 2819212 w 4613184"/>
              <a:gd name="connsiteY1" fmla="*/ 0 h 6084322"/>
              <a:gd name="connsiteX2" fmla="*/ 4608514 w 4613184"/>
              <a:gd name="connsiteY2" fmla="*/ 0 h 6084322"/>
              <a:gd name="connsiteX3" fmla="*/ 4613184 w 4613184"/>
              <a:gd name="connsiteY3" fmla="*/ 6084322 h 6084322"/>
              <a:gd name="connsiteX4" fmla="*/ 0 w 4613184"/>
              <a:gd name="connsiteY4" fmla="*/ 6043981 h 6084322"/>
              <a:gd name="connsiteX0" fmla="*/ 0 w 4613184"/>
              <a:gd name="connsiteY0" fmla="*/ 6864251 h 6904592"/>
              <a:gd name="connsiteX1" fmla="*/ 3209177 w 4613184"/>
              <a:gd name="connsiteY1" fmla="*/ 0 h 6904592"/>
              <a:gd name="connsiteX2" fmla="*/ 4608514 w 4613184"/>
              <a:gd name="connsiteY2" fmla="*/ 820270 h 6904592"/>
              <a:gd name="connsiteX3" fmla="*/ 4613184 w 4613184"/>
              <a:gd name="connsiteY3" fmla="*/ 6904592 h 6904592"/>
              <a:gd name="connsiteX4" fmla="*/ 0 w 4613184"/>
              <a:gd name="connsiteY4" fmla="*/ 6864251 h 6904592"/>
              <a:gd name="connsiteX0" fmla="*/ 0 w 4635476"/>
              <a:gd name="connsiteY0" fmla="*/ 6864251 h 6904592"/>
              <a:gd name="connsiteX1" fmla="*/ 3209177 w 4635476"/>
              <a:gd name="connsiteY1" fmla="*/ 0 h 6904592"/>
              <a:gd name="connsiteX2" fmla="*/ 4635408 w 4635476"/>
              <a:gd name="connsiteY2" fmla="*/ 0 h 6904592"/>
              <a:gd name="connsiteX3" fmla="*/ 4613184 w 4635476"/>
              <a:gd name="connsiteY3" fmla="*/ 6904592 h 6904592"/>
              <a:gd name="connsiteX4" fmla="*/ 0 w 4635476"/>
              <a:gd name="connsiteY4" fmla="*/ 6864251 h 6904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35476" h="6904592">
                <a:moveTo>
                  <a:pt x="0" y="6864251"/>
                </a:moveTo>
                <a:lnTo>
                  <a:pt x="3209177" y="0"/>
                </a:lnTo>
                <a:lnTo>
                  <a:pt x="4635408" y="0"/>
                </a:lnTo>
                <a:cubicBezTo>
                  <a:pt x="4636965" y="2028107"/>
                  <a:pt x="4611627" y="4876485"/>
                  <a:pt x="4613184" y="6904592"/>
                </a:cubicBezTo>
                <a:lnTo>
                  <a:pt x="0" y="686425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grpSp>
        <p:nvGrpSpPr>
          <p:cNvPr id="2" name="组合 2"/>
          <p:cNvGrpSpPr>
            <a:grpSpLocks/>
          </p:cNvGrpSpPr>
          <p:nvPr/>
        </p:nvGrpSpPr>
        <p:grpSpPr bwMode="auto">
          <a:xfrm>
            <a:off x="1601073" y="1025834"/>
            <a:ext cx="828675" cy="828675"/>
            <a:chOff x="1827149" y="1625954"/>
            <a:chExt cx="828000" cy="828000"/>
          </a:xfrm>
        </p:grpSpPr>
        <p:sp>
          <p:nvSpPr>
            <p:cNvPr id="9" name="椭圆 8"/>
            <p:cNvSpPr>
              <a:spLocks noChangeAspect="1"/>
            </p:cNvSpPr>
            <p:nvPr/>
          </p:nvSpPr>
          <p:spPr>
            <a:xfrm>
              <a:off x="1827149" y="1625954"/>
              <a:ext cx="828000" cy="82800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1904873" y="1782989"/>
              <a:ext cx="672552" cy="523448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altLang="zh-CN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01</a:t>
              </a:r>
              <a:endPara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" name="组合 3"/>
          <p:cNvGrpSpPr>
            <a:grpSpLocks/>
          </p:cNvGrpSpPr>
          <p:nvPr/>
        </p:nvGrpSpPr>
        <p:grpSpPr bwMode="auto">
          <a:xfrm>
            <a:off x="2104257" y="1995279"/>
            <a:ext cx="827088" cy="828675"/>
            <a:chOff x="2405971" y="2838627"/>
            <a:chExt cx="828000" cy="828000"/>
          </a:xfrm>
        </p:grpSpPr>
        <p:sp>
          <p:nvSpPr>
            <p:cNvPr id="10" name="椭圆 9"/>
            <p:cNvSpPr>
              <a:spLocks noChangeAspect="1"/>
            </p:cNvSpPr>
            <p:nvPr/>
          </p:nvSpPr>
          <p:spPr>
            <a:xfrm>
              <a:off x="2405971" y="2838627"/>
              <a:ext cx="828000" cy="82800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2482255" y="2990903"/>
              <a:ext cx="675432" cy="523448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altLang="zh-CN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02</a:t>
              </a:r>
              <a:endPara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" name="组合 6"/>
          <p:cNvGrpSpPr>
            <a:grpSpLocks/>
          </p:cNvGrpSpPr>
          <p:nvPr/>
        </p:nvGrpSpPr>
        <p:grpSpPr bwMode="auto">
          <a:xfrm>
            <a:off x="2563125" y="3116099"/>
            <a:ext cx="828675" cy="828675"/>
            <a:chOff x="2984793" y="4046659"/>
            <a:chExt cx="828000" cy="828000"/>
          </a:xfrm>
        </p:grpSpPr>
        <p:sp>
          <p:nvSpPr>
            <p:cNvPr id="11" name="椭圆 10"/>
            <p:cNvSpPr>
              <a:spLocks noChangeAspect="1"/>
            </p:cNvSpPr>
            <p:nvPr/>
          </p:nvSpPr>
          <p:spPr>
            <a:xfrm>
              <a:off x="2984793" y="4046659"/>
              <a:ext cx="828000" cy="82800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3062518" y="4198935"/>
              <a:ext cx="672552" cy="523448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altLang="zh-CN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03</a:t>
              </a:r>
              <a:endPara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" name="组合 17"/>
          <p:cNvGrpSpPr>
            <a:grpSpLocks/>
          </p:cNvGrpSpPr>
          <p:nvPr/>
        </p:nvGrpSpPr>
        <p:grpSpPr bwMode="auto">
          <a:xfrm>
            <a:off x="3038453" y="4173330"/>
            <a:ext cx="827087" cy="828675"/>
            <a:chOff x="3563616" y="5254690"/>
            <a:chExt cx="828000" cy="828000"/>
          </a:xfrm>
        </p:grpSpPr>
        <p:sp>
          <p:nvSpPr>
            <p:cNvPr id="12" name="椭圆 11"/>
            <p:cNvSpPr>
              <a:spLocks noChangeAspect="1"/>
            </p:cNvSpPr>
            <p:nvPr/>
          </p:nvSpPr>
          <p:spPr>
            <a:xfrm>
              <a:off x="3563616" y="5254690"/>
              <a:ext cx="828000" cy="82800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3639900" y="5406966"/>
              <a:ext cx="675432" cy="523448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altLang="zh-CN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04</a:t>
              </a:r>
              <a:endPara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7" name="文本框 16"/>
          <p:cNvSpPr txBox="1"/>
          <p:nvPr/>
        </p:nvSpPr>
        <p:spPr>
          <a:xfrm>
            <a:off x="2667540" y="1180147"/>
            <a:ext cx="348891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da-DK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Présentation générale</a:t>
            </a:r>
            <a:endParaRPr lang="da-DK" altLang="zh-C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3232051" y="2145175"/>
            <a:ext cx="506637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da-DK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Ségrégation induite par irradiation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3795588" y="3269154"/>
            <a:ext cx="345219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da-DK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Cinétique d’oxydation</a:t>
            </a:r>
            <a:endParaRPr lang="da-DK" altLang="zh-CN" sz="28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4266258" y="4326385"/>
            <a:ext cx="18100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da-DK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Couplage</a:t>
            </a:r>
            <a:endParaRPr lang="da-DK" altLang="zh-CN" sz="28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5" name="文本框 24"/>
          <p:cNvSpPr txBox="1">
            <a:spLocks noChangeArrowheads="1"/>
          </p:cNvSpPr>
          <p:nvPr/>
        </p:nvSpPr>
        <p:spPr bwMode="auto">
          <a:xfrm>
            <a:off x="4362450" y="258765"/>
            <a:ext cx="4205288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5400" b="1">
                <a:latin typeface="Times New Roman" panose="02020603050405020304" pitchFamily="18" charset="0"/>
                <a:cs typeface="Times New Roman" panose="02020603050405020304" pitchFamily="18" charset="0"/>
              </a:rPr>
              <a:t>CONTENT</a:t>
            </a:r>
            <a:endParaRPr lang="zh-CN" altLang="en-US" sz="5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7" name="组合 23"/>
          <p:cNvGrpSpPr>
            <a:grpSpLocks/>
          </p:cNvGrpSpPr>
          <p:nvPr/>
        </p:nvGrpSpPr>
        <p:grpSpPr bwMode="auto">
          <a:xfrm>
            <a:off x="8607427" y="6519865"/>
            <a:ext cx="638175" cy="338137"/>
            <a:chOff x="8663567" y="6519446"/>
            <a:chExt cx="638628" cy="338554"/>
          </a:xfrm>
        </p:grpSpPr>
        <p:sp>
          <p:nvSpPr>
            <p:cNvPr id="26" name="矩形 25"/>
            <p:cNvSpPr/>
            <p:nvPr/>
          </p:nvSpPr>
          <p:spPr>
            <a:xfrm>
              <a:off x="8766828" y="6519446"/>
              <a:ext cx="432107" cy="33855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3086" name="文本框 26"/>
            <p:cNvSpPr txBox="1">
              <a:spLocks noChangeArrowheads="1"/>
            </p:cNvSpPr>
            <p:nvPr/>
          </p:nvSpPr>
          <p:spPr bwMode="auto">
            <a:xfrm>
              <a:off x="8663567" y="6519446"/>
              <a:ext cx="638628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16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02</a:t>
              </a:r>
              <a:endPara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4" name="组合 17"/>
          <p:cNvGrpSpPr>
            <a:grpSpLocks/>
          </p:cNvGrpSpPr>
          <p:nvPr/>
        </p:nvGrpSpPr>
        <p:grpSpPr bwMode="auto">
          <a:xfrm>
            <a:off x="3584910" y="5267654"/>
            <a:ext cx="827087" cy="828675"/>
            <a:chOff x="3563616" y="5254690"/>
            <a:chExt cx="828000" cy="828000"/>
          </a:xfrm>
        </p:grpSpPr>
        <p:sp>
          <p:nvSpPr>
            <p:cNvPr id="27" name="椭圆 11"/>
            <p:cNvSpPr>
              <a:spLocks noChangeAspect="1"/>
            </p:cNvSpPr>
            <p:nvPr/>
          </p:nvSpPr>
          <p:spPr>
            <a:xfrm>
              <a:off x="3563616" y="5254690"/>
              <a:ext cx="828000" cy="82800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28" name="文本框 15"/>
            <p:cNvSpPr txBox="1"/>
            <p:nvPr/>
          </p:nvSpPr>
          <p:spPr>
            <a:xfrm>
              <a:off x="3639900" y="5406966"/>
              <a:ext cx="675432" cy="523448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altLang="zh-CN" sz="28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05</a:t>
              </a:r>
              <a:endPara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9" name="文本框 22"/>
          <p:cNvSpPr txBox="1"/>
          <p:nvPr/>
        </p:nvSpPr>
        <p:spPr>
          <a:xfrm>
            <a:off x="4802882" y="5420709"/>
            <a:ext cx="206986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da-DK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Conclusion</a:t>
            </a:r>
            <a:endParaRPr lang="da-DK" altLang="zh-CN" sz="28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7" grpId="0"/>
      <p:bldP spid="21" grpId="0"/>
      <p:bldP spid="22" grpId="0"/>
      <p:bldP spid="23" grpId="0"/>
      <p:bldP spid="25" grpId="0"/>
      <p:bldP spid="2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8"/>
          <p:cNvGrpSpPr>
            <a:grpSpLocks/>
          </p:cNvGrpSpPr>
          <p:nvPr/>
        </p:nvGrpSpPr>
        <p:grpSpPr bwMode="auto">
          <a:xfrm>
            <a:off x="611188" y="261940"/>
            <a:ext cx="666750" cy="663575"/>
            <a:chOff x="611187" y="261275"/>
            <a:chExt cx="666069" cy="664458"/>
          </a:xfrm>
        </p:grpSpPr>
        <p:sp>
          <p:nvSpPr>
            <p:cNvPr id="9" name="矩形 8"/>
            <p:cNvSpPr>
              <a:spLocks noChangeAspect="1"/>
            </p:cNvSpPr>
            <p:nvPr/>
          </p:nvSpPr>
          <p:spPr>
            <a:xfrm>
              <a:off x="611187" y="261275"/>
              <a:ext cx="539199" cy="537289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7" name="矩形 16"/>
            <p:cNvSpPr>
              <a:spLocks noChangeAspect="1"/>
            </p:cNvSpPr>
            <p:nvPr/>
          </p:nvSpPr>
          <p:spPr>
            <a:xfrm>
              <a:off x="880786" y="529919"/>
              <a:ext cx="396470" cy="39581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</p:grpSp>
      <p:grpSp>
        <p:nvGrpSpPr>
          <p:cNvPr id="5" name="组合 19"/>
          <p:cNvGrpSpPr>
            <a:grpSpLocks/>
          </p:cNvGrpSpPr>
          <p:nvPr/>
        </p:nvGrpSpPr>
        <p:grpSpPr bwMode="auto">
          <a:xfrm>
            <a:off x="8606984" y="6519865"/>
            <a:ext cx="638618" cy="338137"/>
            <a:chOff x="8663567" y="6519446"/>
            <a:chExt cx="638628" cy="338554"/>
          </a:xfrm>
        </p:grpSpPr>
        <p:sp>
          <p:nvSpPr>
            <p:cNvPr id="21" name="矩形 20"/>
            <p:cNvSpPr/>
            <p:nvPr/>
          </p:nvSpPr>
          <p:spPr>
            <a:xfrm>
              <a:off x="8767200" y="6519446"/>
              <a:ext cx="431807" cy="33855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5134" name="文本框 21"/>
            <p:cNvSpPr txBox="1">
              <a:spLocks noChangeArrowheads="1"/>
            </p:cNvSpPr>
            <p:nvPr/>
          </p:nvSpPr>
          <p:spPr bwMode="auto">
            <a:xfrm>
              <a:off x="8663567" y="6519446"/>
              <a:ext cx="638628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16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</a:t>
              </a:r>
              <a:endPara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31" name="Image 3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113" y="6067110"/>
            <a:ext cx="571307" cy="648909"/>
          </a:xfrm>
          <a:prstGeom prst="rect">
            <a:avLst/>
          </a:prstGeom>
        </p:spPr>
      </p:pic>
      <p:pic>
        <p:nvPicPr>
          <p:cNvPr id="32" name="Imag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051" y="6101759"/>
            <a:ext cx="1174347" cy="587174"/>
          </a:xfrm>
          <a:prstGeom prst="rect">
            <a:avLst/>
          </a:prstGeom>
        </p:spPr>
      </p:pic>
      <p:sp>
        <p:nvSpPr>
          <p:cNvPr id="19" name="文本框 17"/>
          <p:cNvSpPr txBox="1"/>
          <p:nvPr/>
        </p:nvSpPr>
        <p:spPr>
          <a:xfrm>
            <a:off x="1419225" y="361952"/>
            <a:ext cx="353623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3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 </a:t>
            </a:r>
            <a:r>
              <a:rPr lang="fr-FR" altLang="zh-CN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Cas-test du </a:t>
            </a:r>
            <a:r>
              <a:rPr lang="fr-FR" altLang="zh-CN" sz="3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code</a:t>
            </a:r>
            <a:endParaRPr lang="fr-FR" altLang="zh-CN" sz="3200" b="1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13" name="Image 12"/>
          <p:cNvPicPr/>
          <p:nvPr/>
        </p:nvPicPr>
        <p:blipFill>
          <a:blip r:embed="rId4"/>
          <a:stretch>
            <a:fillRect/>
          </a:stretch>
        </p:blipFill>
        <p:spPr>
          <a:xfrm>
            <a:off x="985940" y="1066802"/>
            <a:ext cx="6614396" cy="301811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286982" y="4842681"/>
                <a:ext cx="3126240" cy="78540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fr-FR" sz="2800" i="1" smtClean="0">
                            <a:latin typeface="Cambria Math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fr-FR" sz="28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fr-FR" sz="28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fr-FR" sz="28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𝑃𝑦𝑡h𝑜𝑛</m:t>
                            </m:r>
                          </m:sub>
                        </m:sSub>
                        <m:r>
                          <a:rPr lang="fr-FR" sz="28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fr-FR" sz="28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fr-FR" sz="28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fr-FR" sz="2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fr-FR" sz="28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fr-FR" sz="28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fr-FR" sz="2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</m:den>
                    </m:f>
                    <m:r>
                      <a:rPr lang="fr-FR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×100%</m:t>
                    </m:r>
                  </m:oMath>
                </a14:m>
                <a:r>
                  <a:rPr lang="fr-FR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endParaRPr lang="fr-FR" dirty="0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982" y="4842681"/>
                <a:ext cx="3126240" cy="78540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au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10306349"/>
                  </p:ext>
                </p:extLst>
              </p:nvPr>
            </p:nvGraphicFramePr>
            <p:xfrm>
              <a:off x="3567177" y="4465114"/>
              <a:ext cx="5359116" cy="1503553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3172597">
                      <a:extLst>
                        <a:ext uri="{9D8B030D-6E8A-4147-A177-3AD203B41FA5}">
                          <a16:colId xmlns:a16="http://schemas.microsoft.com/office/drawing/2014/main" xmlns="" val="826523416"/>
                        </a:ext>
                      </a:extLst>
                    </a:gridCol>
                    <a:gridCol w="2186519">
                      <a:extLst>
                        <a:ext uri="{9D8B030D-6E8A-4147-A177-3AD203B41FA5}">
                          <a16:colId xmlns:a16="http://schemas.microsoft.com/office/drawing/2014/main" xmlns="" val="176992224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 smtClean="0"/>
                            <a:t>Variables</a:t>
                          </a:r>
                          <a:endParaRPr lang="fr-F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 smtClean="0"/>
                            <a:t>Écart relatif</a:t>
                          </a:r>
                          <a:endParaRPr lang="fr-FR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271302344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 smtClean="0"/>
                            <a:t>Profondeur</a:t>
                          </a:r>
                          <a:r>
                            <a:rPr lang="fr-FR" baseline="0" dirty="0" smtClean="0"/>
                            <a:t> d’oxydation </a:t>
                          </a:r>
                          <a14:m>
                            <m:oMath xmlns:m="http://schemas.openxmlformats.org/officeDocument/2006/math">
                              <m:r>
                                <a:rPr lang="fr-FR" sz="1800" i="1" kern="12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𝑥</m:t>
                              </m:r>
                            </m:oMath>
                          </a14:m>
                          <a:endParaRPr lang="fr-F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sz="1800" i="1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3.05×</m:t>
                                </m:r>
                                <m:sSup>
                                  <m:sSupPr>
                                    <m:ctrlPr>
                                      <a:rPr lang="fr-FR" sz="18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FR" sz="18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fr-FR" sz="18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−5</m:t>
                                    </m:r>
                                  </m:sup>
                                </m:sSup>
                                <m:r>
                                  <a:rPr lang="fr-FR" sz="1800" i="1" kern="12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%</m:t>
                                </m:r>
                              </m:oMath>
                            </m:oMathPara>
                          </a14:m>
                          <a:endParaRPr lang="fr-FR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387642405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 smtClean="0"/>
                            <a:t>Flux</a:t>
                          </a:r>
                          <a:r>
                            <a:rPr lang="fr-FR" baseline="0" dirty="0" smtClean="0"/>
                            <a:t> des lacunes d’oxygène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fr-FR" sz="1800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fr-FR" sz="18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𝐽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fr-FR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fr-FR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𝑂</m:t>
                                      </m:r>
                                    </m:sub>
                                  </m:sSub>
                                </m:sub>
                              </m:sSub>
                            </m:oMath>
                          </a14:m>
                          <a:endParaRPr lang="fr-F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sz="1800" i="1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2.86×</m:t>
                                </m:r>
                                <m:sSup>
                                  <m:sSupPr>
                                    <m:ctrlPr>
                                      <a:rPr lang="fr-FR" sz="18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FR" sz="18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fr-FR" sz="18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−5</m:t>
                                    </m:r>
                                  </m:sup>
                                </m:sSup>
                                <m:r>
                                  <a:rPr lang="fr-FR" sz="1800" i="1" kern="12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%</m:t>
                                </m:r>
                              </m:oMath>
                            </m:oMathPara>
                          </a14:m>
                          <a:endParaRPr lang="fr-FR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2413589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 smtClean="0"/>
                            <a:t>Flux total</a:t>
                          </a:r>
                          <a:r>
                            <a:rPr lang="fr-FR" baseline="0" dirty="0" smtClean="0"/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fr-FR" sz="1800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fr-FR" sz="18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𝐽</m:t>
                                  </m:r>
                                </m:e>
                                <m:sub>
                                  <m:r>
                                    <a:rPr lang="fr-FR" sz="18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𝐻</m:t>
                                  </m:r>
                                </m:sub>
                              </m:sSub>
                            </m:oMath>
                          </a14:m>
                          <a:endParaRPr lang="fr-F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sz="1800" i="1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3.90×</m:t>
                                </m:r>
                                <m:sSup>
                                  <m:sSupPr>
                                    <m:ctrlPr>
                                      <a:rPr lang="fr-FR" sz="18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FR" sz="18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fr-FR" sz="18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−5</m:t>
                                    </m:r>
                                  </m:sup>
                                </m:sSup>
                                <m:r>
                                  <a:rPr lang="fr-FR" sz="1800" i="1" kern="12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%</m:t>
                                </m:r>
                              </m:oMath>
                            </m:oMathPara>
                          </a14:m>
                          <a:endParaRPr lang="fr-FR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97221953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au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10306349"/>
                  </p:ext>
                </p:extLst>
              </p:nvPr>
            </p:nvGraphicFramePr>
            <p:xfrm>
              <a:off x="3567177" y="4465114"/>
              <a:ext cx="5359116" cy="1513206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3172597">
                      <a:extLst>
                        <a:ext uri="{9D8B030D-6E8A-4147-A177-3AD203B41FA5}">
                          <a16:colId xmlns:a16="http://schemas.microsoft.com/office/drawing/2014/main" val="826523416"/>
                        </a:ext>
                      </a:extLst>
                    </a:gridCol>
                    <a:gridCol w="2186519">
                      <a:extLst>
                        <a:ext uri="{9D8B030D-6E8A-4147-A177-3AD203B41FA5}">
                          <a16:colId xmlns:a16="http://schemas.microsoft.com/office/drawing/2014/main" val="176992224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 smtClean="0"/>
                            <a:t>Variables</a:t>
                          </a:r>
                          <a:endParaRPr lang="fr-F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 smtClean="0"/>
                            <a:t>Écart relatif</a:t>
                          </a:r>
                          <a:endParaRPr lang="fr-FR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13023444"/>
                      </a:ext>
                    </a:extLst>
                  </a:tr>
                  <a:tr h="375984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6"/>
                          <a:stretch>
                            <a:fillRect l="-192" t="-106452" r="-69098" b="-22580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6"/>
                          <a:stretch>
                            <a:fillRect l="-145404" t="-106452" r="-279" b="-22580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76424051"/>
                      </a:ext>
                    </a:extLst>
                  </a:tr>
                  <a:tr h="390398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6"/>
                          <a:stretch>
                            <a:fillRect l="-192" t="-200000" r="-69098" b="-1187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6"/>
                          <a:stretch>
                            <a:fillRect l="-145404" t="-200000" r="-279" b="-11875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41358913"/>
                      </a:ext>
                    </a:extLst>
                  </a:tr>
                  <a:tr h="375984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6"/>
                          <a:stretch>
                            <a:fillRect l="-192" t="-309677" r="-69098" b="-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6"/>
                          <a:stretch>
                            <a:fillRect l="-145404" t="-309677" r="-279" b="-2258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72219531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804580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>
            <a:spLocks noChangeArrowheads="1"/>
          </p:cNvSpPr>
          <p:nvPr/>
        </p:nvSpPr>
        <p:spPr bwMode="auto">
          <a:xfrm>
            <a:off x="0" y="1851025"/>
            <a:ext cx="4205288" cy="315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19900" b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04</a:t>
            </a:r>
            <a:endParaRPr lang="zh-CN" altLang="en-US" sz="19900" b="1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887790" y="2844802"/>
            <a:ext cx="4662487" cy="5238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fr-FR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Couplage</a:t>
            </a:r>
          </a:p>
        </p:txBody>
      </p:sp>
      <p:grpSp>
        <p:nvGrpSpPr>
          <p:cNvPr id="2" name="组合 14"/>
          <p:cNvGrpSpPr>
            <a:grpSpLocks/>
          </p:cNvGrpSpPr>
          <p:nvPr/>
        </p:nvGrpSpPr>
        <p:grpSpPr bwMode="auto">
          <a:xfrm>
            <a:off x="3887790" y="3375025"/>
            <a:ext cx="4662487" cy="107950"/>
            <a:chOff x="3649980" y="3375660"/>
            <a:chExt cx="4663440" cy="108000"/>
          </a:xfrm>
        </p:grpSpPr>
        <p:cxnSp>
          <p:nvCxnSpPr>
            <p:cNvPr id="10" name="直接连接符 9"/>
            <p:cNvCxnSpPr/>
            <p:nvPr/>
          </p:nvCxnSpPr>
          <p:spPr>
            <a:xfrm>
              <a:off x="3734134" y="3429660"/>
              <a:ext cx="4495132" cy="0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椭圆 12"/>
            <p:cNvSpPr>
              <a:spLocks/>
            </p:cNvSpPr>
            <p:nvPr/>
          </p:nvSpPr>
          <p:spPr>
            <a:xfrm>
              <a:off x="3649980" y="3375660"/>
              <a:ext cx="107972" cy="108000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4" name="椭圆 13"/>
            <p:cNvSpPr>
              <a:spLocks/>
            </p:cNvSpPr>
            <p:nvPr/>
          </p:nvSpPr>
          <p:spPr>
            <a:xfrm>
              <a:off x="8205448" y="3375660"/>
              <a:ext cx="107972" cy="108000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</p:grpSp>
      <p:sp useBgFill="1">
        <p:nvSpPr>
          <p:cNvPr id="16" name="文本框 15"/>
          <p:cNvSpPr txBox="1">
            <a:spLocks noChangeArrowheads="1"/>
          </p:cNvSpPr>
          <p:nvPr/>
        </p:nvSpPr>
        <p:spPr bwMode="auto">
          <a:xfrm>
            <a:off x="487363" y="3105150"/>
            <a:ext cx="3230562" cy="647700"/>
          </a:xfrm>
          <a:prstGeom prst="rect">
            <a:avLst/>
          </a:prstGeom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3600" b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PART FOUR</a:t>
            </a:r>
            <a:endParaRPr lang="zh-CN" altLang="en-US" sz="3600" b="1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37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1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8"/>
          <p:cNvGrpSpPr>
            <a:grpSpLocks/>
          </p:cNvGrpSpPr>
          <p:nvPr/>
        </p:nvGrpSpPr>
        <p:grpSpPr bwMode="auto">
          <a:xfrm>
            <a:off x="611188" y="261940"/>
            <a:ext cx="666750" cy="663575"/>
            <a:chOff x="611187" y="261275"/>
            <a:chExt cx="666069" cy="664458"/>
          </a:xfrm>
        </p:grpSpPr>
        <p:sp>
          <p:nvSpPr>
            <p:cNvPr id="9" name="矩形 8"/>
            <p:cNvSpPr>
              <a:spLocks noChangeAspect="1"/>
            </p:cNvSpPr>
            <p:nvPr/>
          </p:nvSpPr>
          <p:spPr>
            <a:xfrm>
              <a:off x="611187" y="261275"/>
              <a:ext cx="539199" cy="537289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7" name="矩形 16"/>
            <p:cNvSpPr>
              <a:spLocks noChangeAspect="1"/>
            </p:cNvSpPr>
            <p:nvPr/>
          </p:nvSpPr>
          <p:spPr>
            <a:xfrm>
              <a:off x="880786" y="529919"/>
              <a:ext cx="396470" cy="39581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</p:grpSp>
      <p:grpSp>
        <p:nvGrpSpPr>
          <p:cNvPr id="5" name="组合 19"/>
          <p:cNvGrpSpPr>
            <a:grpSpLocks/>
          </p:cNvGrpSpPr>
          <p:nvPr/>
        </p:nvGrpSpPr>
        <p:grpSpPr bwMode="auto">
          <a:xfrm>
            <a:off x="8606984" y="6519865"/>
            <a:ext cx="638618" cy="338137"/>
            <a:chOff x="8663567" y="6519446"/>
            <a:chExt cx="638628" cy="338554"/>
          </a:xfrm>
        </p:grpSpPr>
        <p:sp>
          <p:nvSpPr>
            <p:cNvPr id="21" name="矩形 20"/>
            <p:cNvSpPr/>
            <p:nvPr/>
          </p:nvSpPr>
          <p:spPr>
            <a:xfrm>
              <a:off x="8767200" y="6519446"/>
              <a:ext cx="431807" cy="33855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5134" name="文本框 21"/>
            <p:cNvSpPr txBox="1">
              <a:spLocks noChangeArrowheads="1"/>
            </p:cNvSpPr>
            <p:nvPr/>
          </p:nvSpPr>
          <p:spPr bwMode="auto">
            <a:xfrm>
              <a:off x="8663567" y="6519446"/>
              <a:ext cx="638628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16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22</a:t>
              </a:r>
              <a:endPara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31" name="Image 3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113" y="6067110"/>
            <a:ext cx="571307" cy="648909"/>
          </a:xfrm>
          <a:prstGeom prst="rect">
            <a:avLst/>
          </a:prstGeom>
        </p:spPr>
      </p:pic>
      <p:pic>
        <p:nvPicPr>
          <p:cNvPr id="32" name="Image 3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051" y="6101759"/>
            <a:ext cx="1174347" cy="587174"/>
          </a:xfrm>
          <a:prstGeom prst="rect">
            <a:avLst/>
          </a:prstGeom>
        </p:spPr>
      </p:pic>
      <p:sp>
        <p:nvSpPr>
          <p:cNvPr id="19" name="文本框 17"/>
          <p:cNvSpPr txBox="1"/>
          <p:nvPr/>
        </p:nvSpPr>
        <p:spPr>
          <a:xfrm>
            <a:off x="1419226" y="361952"/>
            <a:ext cx="448996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 </a:t>
            </a:r>
            <a:r>
              <a:rPr lang="en-US" altLang="zh-CN" sz="3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Principe du </a:t>
            </a:r>
            <a:r>
              <a:rPr lang="fr-FR" altLang="zh-CN" sz="3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couplage</a:t>
            </a:r>
            <a:endParaRPr lang="fr-FR" altLang="zh-CN" sz="3200" b="1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2493958" y="1826769"/>
            <a:ext cx="554805" cy="55480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Rectangle 22"/>
          <p:cNvSpPr/>
          <p:nvPr/>
        </p:nvSpPr>
        <p:spPr>
          <a:xfrm>
            <a:off x="3254246" y="1826769"/>
            <a:ext cx="554805" cy="55480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Rectangle 24"/>
          <p:cNvSpPr/>
          <p:nvPr/>
        </p:nvSpPr>
        <p:spPr>
          <a:xfrm>
            <a:off x="4024807" y="1826768"/>
            <a:ext cx="554805" cy="55480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Rectangle 25"/>
          <p:cNvSpPr/>
          <p:nvPr/>
        </p:nvSpPr>
        <p:spPr>
          <a:xfrm>
            <a:off x="4852522" y="1826766"/>
            <a:ext cx="554805" cy="55480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 26"/>
          <p:cNvSpPr/>
          <p:nvPr/>
        </p:nvSpPr>
        <p:spPr>
          <a:xfrm>
            <a:off x="5691026" y="1833805"/>
            <a:ext cx="554805" cy="55480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Rectangle 28"/>
          <p:cNvSpPr/>
          <p:nvPr/>
        </p:nvSpPr>
        <p:spPr>
          <a:xfrm>
            <a:off x="2493958" y="2616167"/>
            <a:ext cx="554805" cy="55480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Rectangle 29"/>
          <p:cNvSpPr/>
          <p:nvPr/>
        </p:nvSpPr>
        <p:spPr>
          <a:xfrm>
            <a:off x="3254246" y="2616167"/>
            <a:ext cx="554805" cy="55480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Rectangle 32"/>
          <p:cNvSpPr/>
          <p:nvPr/>
        </p:nvSpPr>
        <p:spPr>
          <a:xfrm>
            <a:off x="4024807" y="2616166"/>
            <a:ext cx="554805" cy="55480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Rectangle 33"/>
          <p:cNvSpPr/>
          <p:nvPr/>
        </p:nvSpPr>
        <p:spPr>
          <a:xfrm>
            <a:off x="4852522" y="2616164"/>
            <a:ext cx="554805" cy="55480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Rectangle 34"/>
          <p:cNvSpPr/>
          <p:nvPr/>
        </p:nvSpPr>
        <p:spPr>
          <a:xfrm>
            <a:off x="5691026" y="2623203"/>
            <a:ext cx="554805" cy="55480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67" name="Connecteur droit avec flèche 66"/>
          <p:cNvCxnSpPr/>
          <p:nvPr/>
        </p:nvCxnSpPr>
        <p:spPr>
          <a:xfrm>
            <a:off x="1293130" y="1826766"/>
            <a:ext cx="0" cy="363110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8" name="ZoneTexte 67"/>
          <p:cNvSpPr txBox="1"/>
          <p:nvPr/>
        </p:nvSpPr>
        <p:spPr>
          <a:xfrm>
            <a:off x="458868" y="1783123"/>
            <a:ext cx="780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Temps</a:t>
            </a:r>
            <a:endParaRPr lang="fr-FR" dirty="0"/>
          </a:p>
        </p:txBody>
      </p:sp>
      <p:cxnSp>
        <p:nvCxnSpPr>
          <p:cNvPr id="69" name="Connecteur droit avec flèche 68"/>
          <p:cNvCxnSpPr/>
          <p:nvPr/>
        </p:nvCxnSpPr>
        <p:spPr>
          <a:xfrm>
            <a:off x="2503790" y="1441762"/>
            <a:ext cx="450008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0" name="ZoneTexte 69"/>
          <p:cNvSpPr txBox="1"/>
          <p:nvPr/>
        </p:nvSpPr>
        <p:spPr>
          <a:xfrm>
            <a:off x="2387499" y="1035462"/>
            <a:ext cx="4524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Profondeur le long </a:t>
            </a:r>
            <a:r>
              <a:rPr lang="fr-FR" dirty="0" smtClean="0"/>
              <a:t>du</a:t>
            </a:r>
            <a:r>
              <a:rPr lang="fr-FR" dirty="0"/>
              <a:t> </a:t>
            </a:r>
            <a:r>
              <a:rPr lang="fr-FR" dirty="0" smtClean="0"/>
              <a:t>joint </a:t>
            </a:r>
            <a:r>
              <a:rPr lang="fr-FR" dirty="0" smtClean="0"/>
              <a:t>de grain discrétisé</a:t>
            </a:r>
            <a:endParaRPr lang="fr-FR" dirty="0"/>
          </a:p>
        </p:txBody>
      </p:sp>
      <p:sp>
        <p:nvSpPr>
          <p:cNvPr id="71" name="ZoneTexte 70"/>
          <p:cNvSpPr txBox="1"/>
          <p:nvPr/>
        </p:nvSpPr>
        <p:spPr>
          <a:xfrm>
            <a:off x="2555604" y="1919501"/>
            <a:ext cx="421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21</a:t>
            </a:r>
            <a:endParaRPr lang="fr-FR" dirty="0"/>
          </a:p>
        </p:txBody>
      </p:sp>
      <p:sp>
        <p:nvSpPr>
          <p:cNvPr id="72" name="ZoneTexte 71"/>
          <p:cNvSpPr txBox="1"/>
          <p:nvPr/>
        </p:nvSpPr>
        <p:spPr>
          <a:xfrm>
            <a:off x="3326166" y="1926103"/>
            <a:ext cx="421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21</a:t>
            </a:r>
            <a:endParaRPr lang="fr-FR" dirty="0"/>
          </a:p>
        </p:txBody>
      </p:sp>
      <p:sp>
        <p:nvSpPr>
          <p:cNvPr id="73" name="ZoneTexte 72"/>
          <p:cNvSpPr txBox="1"/>
          <p:nvPr/>
        </p:nvSpPr>
        <p:spPr>
          <a:xfrm>
            <a:off x="4104434" y="1915109"/>
            <a:ext cx="421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21</a:t>
            </a:r>
            <a:endParaRPr lang="fr-FR" dirty="0"/>
          </a:p>
        </p:txBody>
      </p:sp>
      <p:sp>
        <p:nvSpPr>
          <p:cNvPr id="74" name="ZoneTexte 73"/>
          <p:cNvSpPr txBox="1"/>
          <p:nvPr/>
        </p:nvSpPr>
        <p:spPr>
          <a:xfrm>
            <a:off x="4938061" y="1924433"/>
            <a:ext cx="421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21</a:t>
            </a:r>
            <a:endParaRPr lang="fr-FR" dirty="0"/>
          </a:p>
        </p:txBody>
      </p:sp>
      <p:sp>
        <p:nvSpPr>
          <p:cNvPr id="75" name="ZoneTexte 74"/>
          <p:cNvSpPr txBox="1"/>
          <p:nvPr/>
        </p:nvSpPr>
        <p:spPr>
          <a:xfrm>
            <a:off x="5757808" y="1931471"/>
            <a:ext cx="421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21</a:t>
            </a:r>
            <a:endParaRPr lang="fr-FR" dirty="0"/>
          </a:p>
        </p:txBody>
      </p:sp>
      <p:cxnSp>
        <p:nvCxnSpPr>
          <p:cNvPr id="15" name="Connecteur droit 14"/>
          <p:cNvCxnSpPr>
            <a:stCxn id="29" idx="1"/>
            <a:endCxn id="29" idx="2"/>
          </p:cNvCxnSpPr>
          <p:nvPr/>
        </p:nvCxnSpPr>
        <p:spPr>
          <a:xfrm>
            <a:off x="2493958" y="2893570"/>
            <a:ext cx="277403" cy="27740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Connecteur droit 17"/>
          <p:cNvCxnSpPr/>
          <p:nvPr/>
        </p:nvCxnSpPr>
        <p:spPr>
          <a:xfrm>
            <a:off x="2493958" y="2616164"/>
            <a:ext cx="554805" cy="55480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8" name="Connecteur droit 77"/>
          <p:cNvCxnSpPr>
            <a:stCxn id="29" idx="0"/>
            <a:endCxn id="29" idx="3"/>
          </p:cNvCxnSpPr>
          <p:nvPr/>
        </p:nvCxnSpPr>
        <p:spPr>
          <a:xfrm>
            <a:off x="2771361" y="2616167"/>
            <a:ext cx="277402" cy="27740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0" name="ZoneTexte 79"/>
          <p:cNvSpPr txBox="1"/>
          <p:nvPr/>
        </p:nvSpPr>
        <p:spPr>
          <a:xfrm>
            <a:off x="3224097" y="2708900"/>
            <a:ext cx="614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19.8</a:t>
            </a:r>
            <a:endParaRPr lang="fr-FR" dirty="0"/>
          </a:p>
        </p:txBody>
      </p:sp>
      <p:sp>
        <p:nvSpPr>
          <p:cNvPr id="81" name="ZoneTexte 80"/>
          <p:cNvSpPr txBox="1"/>
          <p:nvPr/>
        </p:nvSpPr>
        <p:spPr>
          <a:xfrm>
            <a:off x="4091589" y="2705793"/>
            <a:ext cx="421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20</a:t>
            </a:r>
            <a:endParaRPr lang="fr-FR" dirty="0"/>
          </a:p>
        </p:txBody>
      </p:sp>
      <p:sp>
        <p:nvSpPr>
          <p:cNvPr id="82" name="ZoneTexte 81"/>
          <p:cNvSpPr txBox="1"/>
          <p:nvPr/>
        </p:nvSpPr>
        <p:spPr>
          <a:xfrm>
            <a:off x="4919304" y="2702688"/>
            <a:ext cx="421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20</a:t>
            </a:r>
            <a:endParaRPr lang="fr-FR" dirty="0"/>
          </a:p>
        </p:txBody>
      </p:sp>
      <p:sp>
        <p:nvSpPr>
          <p:cNvPr id="83" name="ZoneTexte 82"/>
          <p:cNvSpPr txBox="1"/>
          <p:nvPr/>
        </p:nvSpPr>
        <p:spPr>
          <a:xfrm>
            <a:off x="5757807" y="2709726"/>
            <a:ext cx="421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20</a:t>
            </a:r>
            <a:endParaRPr lang="fr-FR" dirty="0"/>
          </a:p>
        </p:txBody>
      </p:sp>
      <p:sp>
        <p:nvSpPr>
          <p:cNvPr id="85" name="Rectangle 84"/>
          <p:cNvSpPr/>
          <p:nvPr/>
        </p:nvSpPr>
        <p:spPr>
          <a:xfrm>
            <a:off x="6504800" y="1828887"/>
            <a:ext cx="554805" cy="55480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6" name="Rectangle 85"/>
          <p:cNvSpPr/>
          <p:nvPr/>
        </p:nvSpPr>
        <p:spPr>
          <a:xfrm>
            <a:off x="6504800" y="2618285"/>
            <a:ext cx="554805" cy="55480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7" name="ZoneTexte 86"/>
          <p:cNvSpPr txBox="1"/>
          <p:nvPr/>
        </p:nvSpPr>
        <p:spPr>
          <a:xfrm>
            <a:off x="6571582" y="1926553"/>
            <a:ext cx="421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21</a:t>
            </a:r>
            <a:endParaRPr lang="fr-FR" dirty="0"/>
          </a:p>
        </p:txBody>
      </p:sp>
      <p:sp>
        <p:nvSpPr>
          <p:cNvPr id="88" name="ZoneTexte 87"/>
          <p:cNvSpPr txBox="1"/>
          <p:nvPr/>
        </p:nvSpPr>
        <p:spPr>
          <a:xfrm>
            <a:off x="6571581" y="2704808"/>
            <a:ext cx="421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20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ZoneTexte 88"/>
              <p:cNvSpPr txBox="1"/>
              <p:nvPr/>
            </p:nvSpPr>
            <p:spPr>
              <a:xfrm>
                <a:off x="7343304" y="1967789"/>
                <a:ext cx="25006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89" name="ZoneTexte 8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3304" y="1967789"/>
                <a:ext cx="250068" cy="276999"/>
              </a:xfrm>
              <a:prstGeom prst="rect">
                <a:avLst/>
              </a:prstGeom>
              <a:blipFill>
                <a:blip r:embed="rId5"/>
                <a:stretch>
                  <a:fillRect l="-7317" r="-731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ZoneTexte 89"/>
              <p:cNvSpPr txBox="1"/>
              <p:nvPr/>
            </p:nvSpPr>
            <p:spPr>
              <a:xfrm>
                <a:off x="7343304" y="2765503"/>
                <a:ext cx="25006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90" name="ZoneTexte 8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3304" y="2765503"/>
                <a:ext cx="250068" cy="276999"/>
              </a:xfrm>
              <a:prstGeom prst="rect">
                <a:avLst/>
              </a:prstGeom>
              <a:blipFill>
                <a:blip r:embed="rId6"/>
                <a:stretch>
                  <a:fillRect l="-7317" r="-731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3" name="Rectangle 92"/>
          <p:cNvSpPr/>
          <p:nvPr/>
        </p:nvSpPr>
        <p:spPr>
          <a:xfrm>
            <a:off x="4030698" y="3552717"/>
            <a:ext cx="554805" cy="55480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4" name="Rectangle 93"/>
          <p:cNvSpPr/>
          <p:nvPr/>
        </p:nvSpPr>
        <p:spPr>
          <a:xfrm>
            <a:off x="4858413" y="3552715"/>
            <a:ext cx="554805" cy="55480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5" name="Rectangle 94"/>
          <p:cNvSpPr/>
          <p:nvPr/>
        </p:nvSpPr>
        <p:spPr>
          <a:xfrm>
            <a:off x="5696917" y="3559754"/>
            <a:ext cx="554805" cy="55480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9" name="ZoneTexte 98"/>
          <p:cNvSpPr txBox="1"/>
          <p:nvPr/>
        </p:nvSpPr>
        <p:spPr>
          <a:xfrm>
            <a:off x="4943952" y="3650382"/>
            <a:ext cx="421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19</a:t>
            </a:r>
            <a:endParaRPr lang="fr-FR" dirty="0"/>
          </a:p>
        </p:txBody>
      </p:sp>
      <p:sp>
        <p:nvSpPr>
          <p:cNvPr id="100" name="ZoneTexte 99"/>
          <p:cNvSpPr txBox="1"/>
          <p:nvPr/>
        </p:nvSpPr>
        <p:spPr>
          <a:xfrm>
            <a:off x="5763699" y="3657420"/>
            <a:ext cx="421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19</a:t>
            </a:r>
            <a:endParaRPr lang="fr-FR" dirty="0"/>
          </a:p>
        </p:txBody>
      </p:sp>
      <p:sp>
        <p:nvSpPr>
          <p:cNvPr id="101" name="Rectangle 100"/>
          <p:cNvSpPr/>
          <p:nvPr/>
        </p:nvSpPr>
        <p:spPr>
          <a:xfrm>
            <a:off x="6510691" y="3554836"/>
            <a:ext cx="554805" cy="55480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2" name="ZoneTexte 101"/>
          <p:cNvSpPr txBox="1"/>
          <p:nvPr/>
        </p:nvSpPr>
        <p:spPr>
          <a:xfrm>
            <a:off x="6577473" y="3652502"/>
            <a:ext cx="421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19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ZoneTexte 102"/>
              <p:cNvSpPr txBox="1"/>
              <p:nvPr/>
            </p:nvSpPr>
            <p:spPr>
              <a:xfrm>
                <a:off x="7349195" y="3693738"/>
                <a:ext cx="25006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03" name="ZoneTexte 10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9195" y="3693738"/>
                <a:ext cx="250068" cy="276999"/>
              </a:xfrm>
              <a:prstGeom prst="rect">
                <a:avLst/>
              </a:prstGeom>
              <a:blipFill>
                <a:blip r:embed="rId7"/>
                <a:stretch>
                  <a:fillRect l="-7317" r="-731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7" name="Rectangle 106"/>
          <p:cNvSpPr/>
          <p:nvPr/>
        </p:nvSpPr>
        <p:spPr>
          <a:xfrm>
            <a:off x="4852522" y="4486245"/>
            <a:ext cx="554805" cy="55480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8" name="Rectangle 107"/>
          <p:cNvSpPr/>
          <p:nvPr/>
        </p:nvSpPr>
        <p:spPr>
          <a:xfrm>
            <a:off x="5691026" y="4493284"/>
            <a:ext cx="554805" cy="55480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3" name="ZoneTexte 112"/>
          <p:cNvSpPr txBox="1"/>
          <p:nvPr/>
        </p:nvSpPr>
        <p:spPr>
          <a:xfrm>
            <a:off x="5757808" y="4590950"/>
            <a:ext cx="421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18</a:t>
            </a:r>
            <a:endParaRPr lang="fr-FR" dirty="0"/>
          </a:p>
        </p:txBody>
      </p:sp>
      <p:sp>
        <p:nvSpPr>
          <p:cNvPr id="114" name="Rectangle 113"/>
          <p:cNvSpPr/>
          <p:nvPr/>
        </p:nvSpPr>
        <p:spPr>
          <a:xfrm>
            <a:off x="6504800" y="4488366"/>
            <a:ext cx="554805" cy="55480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5" name="ZoneTexte 114"/>
          <p:cNvSpPr txBox="1"/>
          <p:nvPr/>
        </p:nvSpPr>
        <p:spPr>
          <a:xfrm>
            <a:off x="6571582" y="4586032"/>
            <a:ext cx="421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18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ZoneTexte 115"/>
              <p:cNvSpPr txBox="1"/>
              <p:nvPr/>
            </p:nvSpPr>
            <p:spPr>
              <a:xfrm>
                <a:off x="7343304" y="4627268"/>
                <a:ext cx="25006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16" name="ZoneTexte 1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3304" y="4627268"/>
                <a:ext cx="250068" cy="276999"/>
              </a:xfrm>
              <a:prstGeom prst="rect">
                <a:avLst/>
              </a:prstGeom>
              <a:blipFill>
                <a:blip r:embed="rId8"/>
                <a:stretch>
                  <a:fillRect l="-7317" r="-731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ZoneTexte 116"/>
              <p:cNvSpPr txBox="1"/>
              <p:nvPr/>
            </p:nvSpPr>
            <p:spPr>
              <a:xfrm>
                <a:off x="2641189" y="5330058"/>
                <a:ext cx="12503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17" name="ZoneTexte 1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1189" y="5330058"/>
                <a:ext cx="125034" cy="276999"/>
              </a:xfrm>
              <a:prstGeom prst="rect">
                <a:avLst/>
              </a:prstGeom>
              <a:blipFill>
                <a:blip r:embed="rId9"/>
                <a:stretch>
                  <a:fillRect l="-42857" r="-38095" b="-434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2" name="Rectangle 121"/>
          <p:cNvSpPr/>
          <p:nvPr/>
        </p:nvSpPr>
        <p:spPr>
          <a:xfrm>
            <a:off x="3254246" y="3581809"/>
            <a:ext cx="554805" cy="55480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23" name="Connecteur droit 122"/>
          <p:cNvCxnSpPr>
            <a:stCxn id="122" idx="1"/>
            <a:endCxn id="122" idx="2"/>
          </p:cNvCxnSpPr>
          <p:nvPr/>
        </p:nvCxnSpPr>
        <p:spPr>
          <a:xfrm>
            <a:off x="3254246" y="3859212"/>
            <a:ext cx="277403" cy="27740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4" name="Connecteur droit 123"/>
          <p:cNvCxnSpPr/>
          <p:nvPr/>
        </p:nvCxnSpPr>
        <p:spPr>
          <a:xfrm>
            <a:off x="3254246" y="3581806"/>
            <a:ext cx="554805" cy="55480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5" name="Connecteur droit 124"/>
          <p:cNvCxnSpPr>
            <a:stCxn id="122" idx="0"/>
            <a:endCxn id="122" idx="3"/>
          </p:cNvCxnSpPr>
          <p:nvPr/>
        </p:nvCxnSpPr>
        <p:spPr>
          <a:xfrm>
            <a:off x="3531649" y="3581809"/>
            <a:ext cx="277402" cy="27740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6" name="Rectangle 125"/>
          <p:cNvSpPr/>
          <p:nvPr/>
        </p:nvSpPr>
        <p:spPr>
          <a:xfrm>
            <a:off x="2488820" y="3562709"/>
            <a:ext cx="554805" cy="55480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27" name="Connecteur droit 126"/>
          <p:cNvCxnSpPr>
            <a:stCxn id="126" idx="1"/>
            <a:endCxn id="126" idx="2"/>
          </p:cNvCxnSpPr>
          <p:nvPr/>
        </p:nvCxnSpPr>
        <p:spPr>
          <a:xfrm>
            <a:off x="2488820" y="3840112"/>
            <a:ext cx="277403" cy="27740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8" name="Connecteur droit 127"/>
          <p:cNvCxnSpPr/>
          <p:nvPr/>
        </p:nvCxnSpPr>
        <p:spPr>
          <a:xfrm>
            <a:off x="2488820" y="3562706"/>
            <a:ext cx="554805" cy="55480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9" name="Connecteur droit 128"/>
          <p:cNvCxnSpPr>
            <a:stCxn id="126" idx="0"/>
            <a:endCxn id="126" idx="3"/>
          </p:cNvCxnSpPr>
          <p:nvPr/>
        </p:nvCxnSpPr>
        <p:spPr>
          <a:xfrm>
            <a:off x="2766223" y="3562709"/>
            <a:ext cx="277402" cy="27740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0" name="Rectangle 129"/>
          <p:cNvSpPr/>
          <p:nvPr/>
        </p:nvSpPr>
        <p:spPr>
          <a:xfrm>
            <a:off x="4034472" y="4497107"/>
            <a:ext cx="554805" cy="55480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31" name="Connecteur droit 130"/>
          <p:cNvCxnSpPr>
            <a:stCxn id="130" idx="1"/>
            <a:endCxn id="130" idx="2"/>
          </p:cNvCxnSpPr>
          <p:nvPr/>
        </p:nvCxnSpPr>
        <p:spPr>
          <a:xfrm>
            <a:off x="4034472" y="4774510"/>
            <a:ext cx="277403" cy="27740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2" name="Connecteur droit 131"/>
          <p:cNvCxnSpPr/>
          <p:nvPr/>
        </p:nvCxnSpPr>
        <p:spPr>
          <a:xfrm>
            <a:off x="4034472" y="4497104"/>
            <a:ext cx="554805" cy="55480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3" name="Connecteur droit 132"/>
          <p:cNvCxnSpPr>
            <a:stCxn id="130" idx="0"/>
            <a:endCxn id="130" idx="3"/>
          </p:cNvCxnSpPr>
          <p:nvPr/>
        </p:nvCxnSpPr>
        <p:spPr>
          <a:xfrm>
            <a:off x="4311875" y="4497107"/>
            <a:ext cx="277402" cy="27740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4" name="Rectangle 133"/>
          <p:cNvSpPr/>
          <p:nvPr/>
        </p:nvSpPr>
        <p:spPr>
          <a:xfrm>
            <a:off x="3254246" y="4497107"/>
            <a:ext cx="554805" cy="55480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35" name="Connecteur droit 134"/>
          <p:cNvCxnSpPr>
            <a:stCxn id="134" idx="1"/>
            <a:endCxn id="134" idx="2"/>
          </p:cNvCxnSpPr>
          <p:nvPr/>
        </p:nvCxnSpPr>
        <p:spPr>
          <a:xfrm>
            <a:off x="3254246" y="4774510"/>
            <a:ext cx="277403" cy="27740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6" name="Connecteur droit 135"/>
          <p:cNvCxnSpPr/>
          <p:nvPr/>
        </p:nvCxnSpPr>
        <p:spPr>
          <a:xfrm>
            <a:off x="3254246" y="4497104"/>
            <a:ext cx="554805" cy="55480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7" name="Connecteur droit 136"/>
          <p:cNvCxnSpPr>
            <a:stCxn id="134" idx="0"/>
            <a:endCxn id="134" idx="3"/>
          </p:cNvCxnSpPr>
          <p:nvPr/>
        </p:nvCxnSpPr>
        <p:spPr>
          <a:xfrm>
            <a:off x="3531649" y="4497107"/>
            <a:ext cx="277402" cy="27740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8" name="Rectangle 137"/>
          <p:cNvSpPr/>
          <p:nvPr/>
        </p:nvSpPr>
        <p:spPr>
          <a:xfrm>
            <a:off x="2488820" y="4497107"/>
            <a:ext cx="554805" cy="55480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39" name="Connecteur droit 138"/>
          <p:cNvCxnSpPr>
            <a:stCxn id="138" idx="1"/>
            <a:endCxn id="138" idx="2"/>
          </p:cNvCxnSpPr>
          <p:nvPr/>
        </p:nvCxnSpPr>
        <p:spPr>
          <a:xfrm>
            <a:off x="2488820" y="4774510"/>
            <a:ext cx="277403" cy="27740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0" name="Connecteur droit 139"/>
          <p:cNvCxnSpPr/>
          <p:nvPr/>
        </p:nvCxnSpPr>
        <p:spPr>
          <a:xfrm>
            <a:off x="2488820" y="4497104"/>
            <a:ext cx="554805" cy="55480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1" name="Connecteur droit 140"/>
          <p:cNvCxnSpPr>
            <a:stCxn id="138" idx="0"/>
            <a:endCxn id="138" idx="3"/>
          </p:cNvCxnSpPr>
          <p:nvPr/>
        </p:nvCxnSpPr>
        <p:spPr>
          <a:xfrm>
            <a:off x="2766223" y="4497107"/>
            <a:ext cx="277402" cy="27740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84" name="Rectangle 83"/>
              <p:cNvSpPr/>
              <p:nvPr/>
            </p:nvSpPr>
            <p:spPr>
              <a:xfrm>
                <a:off x="2062839" y="5685069"/>
                <a:ext cx="226138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ctrlPr>
                            <a:rPr lang="fr-FR" sz="2800" i="1" smtClean="0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sz="28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fr-FR" sz="28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fr-FR" sz="2800" i="1">
                                  <a:latin typeface="Cambria Math" panose="02040503050406030204" pitchFamily="18" charset="0"/>
                                </a:rPr>
                                <m:t>𝐶𝑟</m:t>
                              </m:r>
                            </m:sub>
                          </m:sSub>
                          <m:r>
                            <a:rPr lang="fr-FR" sz="2800" i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𝑅</m:t>
                          </m:r>
                          <m:r>
                            <a:rPr lang="fr-FR" sz="2800" i="1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charset="0"/>
                            </a:rPr>
                            <m:t>S</m:t>
                          </m:r>
                          <m:r>
                            <a:rPr lang="fr-FR" sz="2800" i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fr-FR" sz="2800" dirty="0"/>
              </a:p>
            </p:txBody>
          </p:sp>
        </mc:Choice>
        <mc:Fallback>
          <p:sp>
            <p:nvSpPr>
              <p:cNvPr id="84" name="Rectangle 8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2839" y="5685069"/>
                <a:ext cx="2261388" cy="523220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Rectangle 90"/>
              <p:cNvSpPr/>
              <p:nvPr/>
            </p:nvSpPr>
            <p:spPr>
              <a:xfrm>
                <a:off x="4510770" y="5674451"/>
                <a:ext cx="475168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ctrlPr>
                            <a:rPr lang="fr-FR" sz="280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fr-FR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fr-FR" sz="28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fr-FR" sz="28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fr-FR" sz="2800" i="1">
                                  <a:latin typeface="Cambria Math" panose="02040503050406030204" pitchFamily="18" charset="0"/>
                                </a:rPr>
                                <m:t>𝐶𝑟</m:t>
                              </m:r>
                            </m:sub>
                          </m:sSub>
                          <m:r>
                            <a:rPr lang="fr-FR" sz="2800" i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fr-FR" sz="2800" i="1">
                              <a:latin typeface="Cambria Math" panose="02040503050406030204" pitchFamily="18" charset="0"/>
                            </a:rPr>
                            <m:t>𝑂𝑋𝑌</m:t>
                          </m:r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𝐷𝐴𝑇𝐼𝑂𝑁</m:t>
                          </m:r>
                          <m:r>
                            <a:rPr lang="fr-FR" sz="2800" i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fr-FR" sz="28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fr-FR" sz="28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fr-FR" sz="2800" i="1">
                                  <a:latin typeface="Cambria Math" panose="02040503050406030204" pitchFamily="18" charset="0"/>
                                </a:rPr>
                                <m:t>𝐶𝑟</m:t>
                              </m:r>
                            </m:sub>
                          </m:sSub>
                          <m:r>
                            <a:rPr lang="fr-FR" sz="2800" i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fr-FR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fr-FR" sz="2800" dirty="0"/>
              </a:p>
            </p:txBody>
          </p:sp>
        </mc:Choice>
        <mc:Fallback xmlns="">
          <p:sp>
            <p:nvSpPr>
              <p:cNvPr id="91" name="Rectangle 9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0770" y="5674451"/>
                <a:ext cx="4751685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Connecteur droit 7"/>
          <p:cNvCxnSpPr/>
          <p:nvPr/>
        </p:nvCxnSpPr>
        <p:spPr>
          <a:xfrm>
            <a:off x="-983226" y="186813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ZoneTexte 109"/>
          <p:cNvSpPr txBox="1"/>
          <p:nvPr/>
        </p:nvSpPr>
        <p:spPr>
          <a:xfrm>
            <a:off x="2426804" y="1538967"/>
            <a:ext cx="712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1 nm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ZoneTexte 27"/>
              <p:cNvSpPr txBox="1"/>
              <p:nvPr/>
            </p:nvSpPr>
            <p:spPr>
              <a:xfrm rot="16200000">
                <a:off x="2010923" y="3239046"/>
                <a:ext cx="47615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28" name="ZoneTexte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2010923" y="3239046"/>
                <a:ext cx="476156" cy="276999"/>
              </a:xfrm>
              <a:prstGeom prst="rect">
                <a:avLst/>
              </a:prstGeom>
              <a:blipFill>
                <a:blip r:embed="rId12"/>
                <a:stretch>
                  <a:fillRect t="-10256" r="-15217" b="-1153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1" name="ZoneTexte 110"/>
          <p:cNvSpPr txBox="1"/>
          <p:nvPr/>
        </p:nvSpPr>
        <p:spPr>
          <a:xfrm>
            <a:off x="1304282" y="2719336"/>
            <a:ext cx="984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t = 70 s</a:t>
            </a:r>
            <a:endParaRPr lang="fr-FR" dirty="0"/>
          </a:p>
        </p:txBody>
      </p:sp>
      <p:sp>
        <p:nvSpPr>
          <p:cNvPr id="118" name="ZoneTexte 117"/>
          <p:cNvSpPr txBox="1"/>
          <p:nvPr/>
        </p:nvSpPr>
        <p:spPr>
          <a:xfrm>
            <a:off x="1298599" y="3671723"/>
            <a:ext cx="984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t = 275 s</a:t>
            </a:r>
            <a:endParaRPr lang="fr-FR" dirty="0"/>
          </a:p>
        </p:txBody>
      </p:sp>
      <p:sp>
        <p:nvSpPr>
          <p:cNvPr id="119" name="ZoneTexte 118"/>
          <p:cNvSpPr txBox="1"/>
          <p:nvPr/>
        </p:nvSpPr>
        <p:spPr>
          <a:xfrm>
            <a:off x="1309150" y="4590950"/>
            <a:ext cx="984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t = 627 s</a:t>
            </a:r>
            <a:endParaRPr lang="fr-FR" dirty="0"/>
          </a:p>
        </p:txBody>
      </p:sp>
      <p:sp>
        <p:nvSpPr>
          <p:cNvPr id="121" name="ZoneTexte 120"/>
          <p:cNvSpPr txBox="1"/>
          <p:nvPr/>
        </p:nvSpPr>
        <p:spPr>
          <a:xfrm>
            <a:off x="1328365" y="1936040"/>
            <a:ext cx="984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t = 0 s</a:t>
            </a:r>
            <a:endParaRPr lang="fr-FR" dirty="0"/>
          </a:p>
        </p:txBody>
      </p:sp>
      <p:sp>
        <p:nvSpPr>
          <p:cNvPr id="142" name="ZoneTexte 141"/>
          <p:cNvSpPr txBox="1"/>
          <p:nvPr/>
        </p:nvSpPr>
        <p:spPr>
          <a:xfrm>
            <a:off x="4002383" y="3657649"/>
            <a:ext cx="614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18.6</a:t>
            </a:r>
            <a:endParaRPr lang="fr-FR" dirty="0"/>
          </a:p>
        </p:txBody>
      </p:sp>
      <p:sp>
        <p:nvSpPr>
          <p:cNvPr id="143" name="ZoneTexte 142"/>
          <p:cNvSpPr txBox="1"/>
          <p:nvPr/>
        </p:nvSpPr>
        <p:spPr>
          <a:xfrm>
            <a:off x="4832857" y="4574423"/>
            <a:ext cx="614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17.3</a:t>
            </a:r>
            <a:endParaRPr lang="fr-FR" dirty="0"/>
          </a:p>
        </p:txBody>
      </p:sp>
      <p:sp>
        <p:nvSpPr>
          <p:cNvPr id="6" name="Multiplication 5"/>
          <p:cNvSpPr/>
          <p:nvPr/>
        </p:nvSpPr>
        <p:spPr>
          <a:xfrm>
            <a:off x="4885192" y="5685069"/>
            <a:ext cx="668593" cy="550607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65067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8"/>
          <p:cNvGrpSpPr>
            <a:grpSpLocks/>
          </p:cNvGrpSpPr>
          <p:nvPr/>
        </p:nvGrpSpPr>
        <p:grpSpPr bwMode="auto">
          <a:xfrm>
            <a:off x="611188" y="261940"/>
            <a:ext cx="666750" cy="663575"/>
            <a:chOff x="611187" y="261275"/>
            <a:chExt cx="666069" cy="664458"/>
          </a:xfrm>
        </p:grpSpPr>
        <p:sp>
          <p:nvSpPr>
            <p:cNvPr id="9" name="矩形 8"/>
            <p:cNvSpPr>
              <a:spLocks noChangeAspect="1"/>
            </p:cNvSpPr>
            <p:nvPr/>
          </p:nvSpPr>
          <p:spPr>
            <a:xfrm>
              <a:off x="611187" y="261275"/>
              <a:ext cx="539199" cy="537289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7" name="矩形 16"/>
            <p:cNvSpPr>
              <a:spLocks noChangeAspect="1"/>
            </p:cNvSpPr>
            <p:nvPr/>
          </p:nvSpPr>
          <p:spPr>
            <a:xfrm>
              <a:off x="880786" y="529919"/>
              <a:ext cx="396470" cy="39581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</p:grpSp>
      <p:grpSp>
        <p:nvGrpSpPr>
          <p:cNvPr id="5" name="组合 19"/>
          <p:cNvGrpSpPr>
            <a:grpSpLocks/>
          </p:cNvGrpSpPr>
          <p:nvPr/>
        </p:nvGrpSpPr>
        <p:grpSpPr bwMode="auto">
          <a:xfrm>
            <a:off x="8606984" y="6519865"/>
            <a:ext cx="638618" cy="338137"/>
            <a:chOff x="8663567" y="6519446"/>
            <a:chExt cx="638628" cy="338554"/>
          </a:xfrm>
        </p:grpSpPr>
        <p:sp>
          <p:nvSpPr>
            <p:cNvPr id="21" name="矩形 20"/>
            <p:cNvSpPr/>
            <p:nvPr/>
          </p:nvSpPr>
          <p:spPr>
            <a:xfrm>
              <a:off x="8767200" y="6519446"/>
              <a:ext cx="431807" cy="33855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5134" name="文本框 21"/>
            <p:cNvSpPr txBox="1">
              <a:spLocks noChangeArrowheads="1"/>
            </p:cNvSpPr>
            <p:nvPr/>
          </p:nvSpPr>
          <p:spPr bwMode="auto">
            <a:xfrm>
              <a:off x="8663567" y="6519446"/>
              <a:ext cx="638628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16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23</a:t>
              </a:r>
              <a:endPara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31" name="Image 3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113" y="6067110"/>
            <a:ext cx="571307" cy="648909"/>
          </a:xfrm>
          <a:prstGeom prst="rect">
            <a:avLst/>
          </a:prstGeom>
        </p:spPr>
      </p:pic>
      <p:pic>
        <p:nvPicPr>
          <p:cNvPr id="32" name="Imag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051" y="6101759"/>
            <a:ext cx="1174347" cy="587174"/>
          </a:xfrm>
          <a:prstGeom prst="rect">
            <a:avLst/>
          </a:prstGeom>
        </p:spPr>
      </p:pic>
      <p:sp>
        <p:nvSpPr>
          <p:cNvPr id="19" name="文本框 17"/>
          <p:cNvSpPr txBox="1"/>
          <p:nvPr/>
        </p:nvSpPr>
        <p:spPr>
          <a:xfrm>
            <a:off x="1419226" y="361952"/>
            <a:ext cx="577846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3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 </a:t>
            </a:r>
            <a:r>
              <a:rPr lang="fr-FR" altLang="zh-CN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Algorithme </a:t>
            </a:r>
            <a:r>
              <a:rPr lang="fr-FR" altLang="zh-CN" sz="3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du couplage</a:t>
            </a:r>
            <a:endParaRPr lang="fr-FR" altLang="zh-CN" sz="3200" b="1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15" name="Image 14"/>
          <p:cNvPicPr/>
          <p:nvPr/>
        </p:nvPicPr>
        <p:blipFill>
          <a:blip r:embed="rId4"/>
          <a:stretch>
            <a:fillRect/>
          </a:stretch>
        </p:blipFill>
        <p:spPr>
          <a:xfrm>
            <a:off x="8456" y="2553870"/>
            <a:ext cx="5745557" cy="1910701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7247020" y="5063322"/>
            <a:ext cx="5131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smtClean="0"/>
              <a:t>Oui</a:t>
            </a:r>
            <a:endParaRPr lang="fr-FR" dirty="0"/>
          </a:p>
        </p:txBody>
      </p:sp>
      <p:sp>
        <p:nvSpPr>
          <p:cNvPr id="20" name="Rectangle à coins arrondis 19"/>
          <p:cNvSpPr/>
          <p:nvPr/>
        </p:nvSpPr>
        <p:spPr>
          <a:xfrm>
            <a:off x="5703333" y="1305165"/>
            <a:ext cx="1605517" cy="328504"/>
          </a:xfrm>
          <a:prstGeom prst="round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Rectangle à coins arrondis 21"/>
          <p:cNvSpPr/>
          <p:nvPr/>
        </p:nvSpPr>
        <p:spPr>
          <a:xfrm>
            <a:off x="5953385" y="2056559"/>
            <a:ext cx="1027284" cy="359121"/>
          </a:xfrm>
          <a:prstGeom prst="round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Rectangle 22"/>
          <p:cNvSpPr/>
          <p:nvPr/>
        </p:nvSpPr>
        <p:spPr>
          <a:xfrm>
            <a:off x="5953384" y="2058644"/>
            <a:ext cx="10478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/>
              <a:t>MIK, OXY</a:t>
            </a:r>
            <a:endParaRPr lang="fr-FR" dirty="0"/>
          </a:p>
        </p:txBody>
      </p:sp>
      <p:sp>
        <p:nvSpPr>
          <p:cNvPr id="25" name="Rectangle à coins arrondis 24"/>
          <p:cNvSpPr/>
          <p:nvPr/>
        </p:nvSpPr>
        <p:spPr>
          <a:xfrm>
            <a:off x="5703333" y="2803369"/>
            <a:ext cx="1643551" cy="372145"/>
          </a:xfrm>
          <a:prstGeom prst="round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 à coins arrondis 26"/>
          <p:cNvSpPr/>
          <p:nvPr/>
        </p:nvSpPr>
        <p:spPr>
          <a:xfrm>
            <a:off x="5727794" y="3560983"/>
            <a:ext cx="1678589" cy="413832"/>
          </a:xfrm>
          <a:prstGeom prst="round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Rectangle à coins arrondis 28"/>
          <p:cNvSpPr/>
          <p:nvPr/>
        </p:nvSpPr>
        <p:spPr>
          <a:xfrm>
            <a:off x="5828441" y="4316342"/>
            <a:ext cx="1250087" cy="347504"/>
          </a:xfrm>
          <a:prstGeom prst="round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Rectangle 29"/>
          <p:cNvSpPr/>
          <p:nvPr/>
        </p:nvSpPr>
        <p:spPr>
          <a:xfrm>
            <a:off x="5828442" y="4308522"/>
            <a:ext cx="12100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/>
              <a:t>Enregistrer</a:t>
            </a:r>
            <a:endParaRPr lang="fr-FR" dirty="0"/>
          </a:p>
        </p:txBody>
      </p:sp>
      <p:sp>
        <p:nvSpPr>
          <p:cNvPr id="33" name="Losange 32"/>
          <p:cNvSpPr/>
          <p:nvPr/>
        </p:nvSpPr>
        <p:spPr>
          <a:xfrm>
            <a:off x="5778054" y="5017907"/>
            <a:ext cx="1419636" cy="753619"/>
          </a:xfrm>
          <a:prstGeom prst="diamond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ZoneTexte 33"/>
              <p:cNvSpPr txBox="1"/>
              <p:nvPr/>
            </p:nvSpPr>
            <p:spPr>
              <a:xfrm>
                <a:off x="5903459" y="5241634"/>
                <a:ext cx="1102610" cy="2992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fr-FR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𝑓𝑖𝑛𝑎𝑙𝑒</m:t>
                          </m:r>
                        </m:sub>
                      </m:sSub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34" name="ZoneTexte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3459" y="5241634"/>
                <a:ext cx="1102610" cy="299249"/>
              </a:xfrm>
              <a:prstGeom prst="rect">
                <a:avLst/>
              </a:prstGeom>
              <a:blipFill>
                <a:blip r:embed="rId5"/>
                <a:stretch>
                  <a:fillRect l="-2210" r="-2210" b="-2857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Rectangle 34"/>
          <p:cNvSpPr/>
          <p:nvPr/>
        </p:nvSpPr>
        <p:spPr>
          <a:xfrm>
            <a:off x="5814491" y="1272748"/>
            <a:ext cx="13831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/>
              <a:t>Initialisation</a:t>
            </a:r>
            <a:endParaRPr lang="fr-FR" dirty="0"/>
          </a:p>
        </p:txBody>
      </p:sp>
      <p:cxnSp>
        <p:nvCxnSpPr>
          <p:cNvPr id="36" name="Connecteur droit avec flèche 35"/>
          <p:cNvCxnSpPr/>
          <p:nvPr/>
        </p:nvCxnSpPr>
        <p:spPr>
          <a:xfrm>
            <a:off x="6454744" y="1670841"/>
            <a:ext cx="0" cy="339002"/>
          </a:xfrm>
          <a:prstGeom prst="straightConnector1">
            <a:avLst/>
          </a:prstGeom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7" name="Connecteur droit avec flèche 36"/>
          <p:cNvCxnSpPr/>
          <p:nvPr/>
        </p:nvCxnSpPr>
        <p:spPr>
          <a:xfrm>
            <a:off x="6454744" y="2433019"/>
            <a:ext cx="0" cy="339002"/>
          </a:xfrm>
          <a:prstGeom prst="straightConnector1">
            <a:avLst/>
          </a:prstGeom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8" name="Connecteur droit avec flèche 37"/>
          <p:cNvCxnSpPr/>
          <p:nvPr/>
        </p:nvCxnSpPr>
        <p:spPr>
          <a:xfrm>
            <a:off x="6458287" y="3170219"/>
            <a:ext cx="0" cy="339002"/>
          </a:xfrm>
          <a:prstGeom prst="straightConnector1">
            <a:avLst/>
          </a:prstGeom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Connecteur droit avec flèche 38"/>
          <p:cNvCxnSpPr/>
          <p:nvPr/>
        </p:nvCxnSpPr>
        <p:spPr>
          <a:xfrm>
            <a:off x="6451198" y="3907419"/>
            <a:ext cx="0" cy="339002"/>
          </a:xfrm>
          <a:prstGeom prst="straightConnector1">
            <a:avLst/>
          </a:prstGeom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0" name="Connecteur droit avec flèche 39"/>
          <p:cNvCxnSpPr/>
          <p:nvPr/>
        </p:nvCxnSpPr>
        <p:spPr>
          <a:xfrm>
            <a:off x="6476007" y="4655251"/>
            <a:ext cx="0" cy="339002"/>
          </a:xfrm>
          <a:prstGeom prst="straightConnector1">
            <a:avLst/>
          </a:prstGeom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1" name="Connecteur droit 40"/>
          <p:cNvCxnSpPr>
            <a:stCxn id="33" idx="3"/>
          </p:cNvCxnSpPr>
          <p:nvPr/>
        </p:nvCxnSpPr>
        <p:spPr>
          <a:xfrm>
            <a:off x="7197690" y="5394717"/>
            <a:ext cx="1840537" cy="7701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42" name="Connecteur droit 41"/>
          <p:cNvCxnSpPr/>
          <p:nvPr/>
        </p:nvCxnSpPr>
        <p:spPr>
          <a:xfrm flipH="1" flipV="1">
            <a:off x="9027594" y="2572488"/>
            <a:ext cx="10633" cy="28222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avec flèche 42"/>
          <p:cNvCxnSpPr/>
          <p:nvPr/>
        </p:nvCxnSpPr>
        <p:spPr>
          <a:xfrm flipH="1">
            <a:off x="6561070" y="2572488"/>
            <a:ext cx="24665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avec flèche 43"/>
          <p:cNvCxnSpPr/>
          <p:nvPr/>
        </p:nvCxnSpPr>
        <p:spPr>
          <a:xfrm>
            <a:off x="6500814" y="5793166"/>
            <a:ext cx="0" cy="339002"/>
          </a:xfrm>
          <a:prstGeom prst="straightConnector1">
            <a:avLst/>
          </a:prstGeom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6582809" y="5725702"/>
            <a:ext cx="6148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smtClean="0"/>
              <a:t>Non</a:t>
            </a:r>
            <a:endParaRPr lang="fr-FR" dirty="0"/>
          </a:p>
        </p:txBody>
      </p:sp>
      <p:sp>
        <p:nvSpPr>
          <p:cNvPr id="46" name="Rectangle à coins arrondis 45"/>
          <p:cNvSpPr/>
          <p:nvPr/>
        </p:nvSpPr>
        <p:spPr>
          <a:xfrm>
            <a:off x="6082627" y="6204148"/>
            <a:ext cx="853206" cy="361513"/>
          </a:xfrm>
          <a:prstGeom prst="round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Rectangle 46"/>
          <p:cNvSpPr/>
          <p:nvPr/>
        </p:nvSpPr>
        <p:spPr>
          <a:xfrm>
            <a:off x="6082627" y="6196329"/>
            <a:ext cx="8274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/>
              <a:t>Sorties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/>
              <p:cNvSpPr/>
              <p:nvPr/>
            </p:nvSpPr>
            <p:spPr>
              <a:xfrm>
                <a:off x="5778054" y="2828521"/>
                <a:ext cx="162833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ctrlPr>
                            <a:rPr lang="fr-FR" i="1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𝐶𝑟</m:t>
                              </m:r>
                            </m:sub>
                          </m:sSub>
                          <m:r>
                            <a:rPr lang="fr-FR" i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𝑀𝐼𝐾</m:t>
                          </m:r>
                          <m:r>
                            <a:rPr lang="fr-FR" i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48" name="Rectangle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8054" y="2828521"/>
                <a:ext cx="1628330" cy="369332"/>
              </a:xfrm>
              <a:prstGeom prst="rect">
                <a:avLst/>
              </a:prstGeom>
              <a:blipFill>
                <a:blip r:embed="rId6"/>
                <a:stretch>
                  <a:fillRect t="-119672" r="-31086" b="-18360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 48"/>
              <p:cNvSpPr/>
              <p:nvPr/>
            </p:nvSpPr>
            <p:spPr>
              <a:xfrm>
                <a:off x="5671839" y="3583322"/>
                <a:ext cx="184076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ctrlPr>
                            <a:rPr lang="fr-FR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fr-FR" i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𝑂𝑋𝑌</m:t>
                          </m:r>
                          <m:r>
                            <a:rPr lang="fr-FR" i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fr-FR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𝐶𝑟</m:t>
                              </m:r>
                            </m:sub>
                          </m:sSub>
                          <m:r>
                            <a:rPr lang="fr-FR" i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49" name="Rectangle 4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1839" y="3583322"/>
                <a:ext cx="1840760" cy="369332"/>
              </a:xfrm>
              <a:prstGeom prst="rect">
                <a:avLst/>
              </a:prstGeom>
              <a:blipFill>
                <a:blip r:embed="rId7"/>
                <a:stretch>
                  <a:fillRect t="-121667" r="-27483" b="-188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28206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8"/>
          <p:cNvGrpSpPr>
            <a:grpSpLocks/>
          </p:cNvGrpSpPr>
          <p:nvPr/>
        </p:nvGrpSpPr>
        <p:grpSpPr bwMode="auto">
          <a:xfrm>
            <a:off x="611188" y="261940"/>
            <a:ext cx="666750" cy="663575"/>
            <a:chOff x="611187" y="261275"/>
            <a:chExt cx="666069" cy="664458"/>
          </a:xfrm>
        </p:grpSpPr>
        <p:sp>
          <p:nvSpPr>
            <p:cNvPr id="9" name="矩形 8"/>
            <p:cNvSpPr>
              <a:spLocks noChangeAspect="1"/>
            </p:cNvSpPr>
            <p:nvPr/>
          </p:nvSpPr>
          <p:spPr>
            <a:xfrm>
              <a:off x="611187" y="261275"/>
              <a:ext cx="539199" cy="537289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7" name="矩形 16"/>
            <p:cNvSpPr>
              <a:spLocks noChangeAspect="1"/>
            </p:cNvSpPr>
            <p:nvPr/>
          </p:nvSpPr>
          <p:spPr>
            <a:xfrm>
              <a:off x="880786" y="529919"/>
              <a:ext cx="396470" cy="39581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</p:grpSp>
      <p:grpSp>
        <p:nvGrpSpPr>
          <p:cNvPr id="5" name="组合 19"/>
          <p:cNvGrpSpPr>
            <a:grpSpLocks/>
          </p:cNvGrpSpPr>
          <p:nvPr/>
        </p:nvGrpSpPr>
        <p:grpSpPr bwMode="auto">
          <a:xfrm>
            <a:off x="8606984" y="6519865"/>
            <a:ext cx="638618" cy="338137"/>
            <a:chOff x="8663567" y="6519446"/>
            <a:chExt cx="638628" cy="338554"/>
          </a:xfrm>
        </p:grpSpPr>
        <p:sp>
          <p:nvSpPr>
            <p:cNvPr id="21" name="矩形 20"/>
            <p:cNvSpPr/>
            <p:nvPr/>
          </p:nvSpPr>
          <p:spPr>
            <a:xfrm>
              <a:off x="8767200" y="6519446"/>
              <a:ext cx="431807" cy="33855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5134" name="文本框 21"/>
            <p:cNvSpPr txBox="1">
              <a:spLocks noChangeArrowheads="1"/>
            </p:cNvSpPr>
            <p:nvPr/>
          </p:nvSpPr>
          <p:spPr bwMode="auto">
            <a:xfrm>
              <a:off x="8663567" y="6519446"/>
              <a:ext cx="638628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16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24</a:t>
              </a:r>
              <a:endPara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31" name="Image 3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113" y="6067110"/>
            <a:ext cx="571307" cy="648909"/>
          </a:xfrm>
          <a:prstGeom prst="rect">
            <a:avLst/>
          </a:prstGeom>
        </p:spPr>
      </p:pic>
      <p:pic>
        <p:nvPicPr>
          <p:cNvPr id="32" name="Image 3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051" y="6101759"/>
            <a:ext cx="1174347" cy="587174"/>
          </a:xfrm>
          <a:prstGeom prst="rect">
            <a:avLst/>
          </a:prstGeom>
        </p:spPr>
      </p:pic>
      <p:sp>
        <p:nvSpPr>
          <p:cNvPr id="19" name="文本框 17"/>
          <p:cNvSpPr txBox="1"/>
          <p:nvPr/>
        </p:nvSpPr>
        <p:spPr>
          <a:xfrm>
            <a:off x="1419226" y="361952"/>
            <a:ext cx="448996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</a:t>
            </a:r>
            <a:r>
              <a:rPr lang="en-US" altLang="zh-CN" sz="3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. </a:t>
            </a:r>
            <a:r>
              <a:rPr lang="fr-FR" altLang="zh-CN" sz="3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Résultat</a:t>
            </a:r>
            <a:r>
              <a:rPr lang="en-US" altLang="zh-CN" sz="3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du </a:t>
            </a:r>
            <a:r>
              <a:rPr lang="fr-FR" altLang="zh-CN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</a:t>
            </a:r>
            <a:r>
              <a:rPr lang="fr-FR" altLang="zh-CN" sz="3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ouplage</a:t>
            </a:r>
            <a:endParaRPr lang="fr-FR" altLang="zh-CN" sz="3200" b="1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694403" y="1279862"/>
                <a:ext cx="6046207" cy="3755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fr-FR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T = </a:t>
                </a:r>
                <a:r>
                  <a:rPr lang="fr-FR" dirty="0" smtClean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600 K, </a:t>
                </a:r>
                <a:r>
                  <a:rPr lang="fr-FR" dirty="0"/>
                  <a:t>pH = </a:t>
                </a:r>
                <a:r>
                  <a:rPr lang="fr-FR" dirty="0" smtClean="0"/>
                  <a:t>7.2,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</a:rPr>
                          <m:t>𝐶𝑟</m:t>
                        </m:r>
                      </m:sub>
                    </m:sSub>
                  </m:oMath>
                </a14:m>
                <a:r>
                  <a:rPr lang="fr-FR" dirty="0" smtClean="0"/>
                  <a:t>=0.21,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</a:rPr>
                          <m:t>𝑁𝑖</m:t>
                        </m:r>
                      </m:sub>
                    </m:sSub>
                  </m:oMath>
                </a14:m>
                <a:r>
                  <a:rPr lang="fr-FR" dirty="0" smtClean="0"/>
                  <a:t>=0.09,</a:t>
                </a:r>
                <a14:m>
                  <m:oMath xmlns:m="http://schemas.openxmlformats.org/officeDocument/2006/math">
                    <m:r>
                      <a:rPr lang="fr-FR" i="1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fr-FR" dirty="0" smtClean="0"/>
                  <a:t>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1.4×10</m:t>
                        </m:r>
                      </m:e>
                      <m:sup>
                        <m:r>
                          <a:rPr lang="fr-FR" i="1">
                            <a:latin typeface="Cambria Math" panose="02040503050406030204" pitchFamily="18" charset="0"/>
                          </a:rPr>
                          <m:t>−6</m:t>
                        </m:r>
                      </m:sup>
                    </m:sSup>
                  </m:oMath>
                </a14:m>
                <a:r>
                  <a:rPr lang="fr-FR" dirty="0" smtClean="0"/>
                  <a:t> dpa/s</a:t>
                </a:r>
                <a:endParaRPr lang="fr-FR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403" y="1279862"/>
                <a:ext cx="6046207" cy="375552"/>
              </a:xfrm>
              <a:prstGeom prst="rect">
                <a:avLst/>
              </a:prstGeom>
              <a:blipFill>
                <a:blip r:embed="rId6"/>
                <a:stretch>
                  <a:fillRect l="-907" t="-11290" r="-202" b="-2258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Image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144" y="1877073"/>
            <a:ext cx="4114800" cy="2743200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1158" y="1877073"/>
            <a:ext cx="4114800" cy="2743200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68167" y="4826856"/>
            <a:ext cx="8677791" cy="1889163"/>
          </a:xfrm>
          <a:prstGeom prst="rect">
            <a:avLst/>
          </a:prstGeom>
        </p:spPr>
      </p:pic>
      <p:sp>
        <p:nvSpPr>
          <p:cNvPr id="10" name="Ellipse 9"/>
          <p:cNvSpPr/>
          <p:nvPr/>
        </p:nvSpPr>
        <p:spPr>
          <a:xfrm>
            <a:off x="258335" y="4768464"/>
            <a:ext cx="530942" cy="993058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Ellipse 19"/>
          <p:cNvSpPr/>
          <p:nvPr/>
        </p:nvSpPr>
        <p:spPr>
          <a:xfrm>
            <a:off x="2819638" y="5324510"/>
            <a:ext cx="530942" cy="993058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9"/>
              <p:cNvSpPr/>
              <p:nvPr/>
            </p:nvSpPr>
            <p:spPr>
              <a:xfrm>
                <a:off x="4317088" y="4461632"/>
                <a:ext cx="3028771" cy="66499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FR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𝑑𝑥</m:t>
                          </m:r>
                        </m:num>
                        <m:den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fr-FR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fr-FR" i="0">
                              <a:latin typeface="Cambria Math" panose="02040503050406030204" pitchFamily="18" charset="0"/>
                            </a:rPr>
                            <m:t>Ω</m:t>
                          </m:r>
                        </m:num>
                        <m:den>
                          <m:sSub>
                            <m:sSubPr>
                              <m:ctrlPr>
                                <a:rPr lang="fr-FR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b>
                          </m:sSub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fr-FR" i="1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fr-FR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𝑂</m:t>
                                  </m:r>
                                </m:sub>
                              </m:sSub>
                            </m:sub>
                          </m:sSub>
                          <m:r>
                            <a:rPr lang="fr-FR" i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fr-FR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fr-FR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𝐶𝑟</m:t>
                                  </m:r>
                                </m:sub>
                              </m:sSub>
                            </m:sub>
                          </m:sSub>
                          <m:r>
                            <a:rPr lang="fr-FR" i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fr-FR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fr-FR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𝐶𝑟</m:t>
                                  </m:r>
                                </m:sub>
                              </m:sSub>
                            </m:sub>
                          </m:sSub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8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7088" y="4461632"/>
                <a:ext cx="3028771" cy="664990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Ellipse 19"/>
          <p:cNvSpPr/>
          <p:nvPr/>
        </p:nvSpPr>
        <p:spPr>
          <a:xfrm>
            <a:off x="5419163" y="4441847"/>
            <a:ext cx="398861" cy="748648"/>
          </a:xfrm>
          <a:prstGeom prst="ellipse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3" name="Connecteur droit avec flèche 27"/>
          <p:cNvCxnSpPr/>
          <p:nvPr/>
        </p:nvCxnSpPr>
        <p:spPr>
          <a:xfrm flipH="1">
            <a:off x="4859820" y="5122514"/>
            <a:ext cx="600978" cy="36933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8759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0" grpId="0" animBg="1"/>
      <p:bldP spid="20" grpId="0" animBg="1"/>
      <p:bldP spid="18" grpId="0"/>
      <p:bldP spid="2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>
            <a:spLocks noChangeArrowheads="1"/>
          </p:cNvSpPr>
          <p:nvPr/>
        </p:nvSpPr>
        <p:spPr bwMode="auto">
          <a:xfrm>
            <a:off x="0" y="1851025"/>
            <a:ext cx="4205288" cy="315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199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05</a:t>
            </a:r>
            <a:endParaRPr lang="zh-CN" altLang="en-US" sz="199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887790" y="2844802"/>
            <a:ext cx="4662487" cy="52322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Conclusion</a:t>
            </a:r>
            <a:endParaRPr lang="en-US" altLang="zh-CN" sz="2800" b="1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2" name="组合 14"/>
          <p:cNvGrpSpPr>
            <a:grpSpLocks/>
          </p:cNvGrpSpPr>
          <p:nvPr/>
        </p:nvGrpSpPr>
        <p:grpSpPr bwMode="auto">
          <a:xfrm>
            <a:off x="3887790" y="3375025"/>
            <a:ext cx="4662487" cy="107950"/>
            <a:chOff x="3649980" y="3375660"/>
            <a:chExt cx="4663440" cy="108000"/>
          </a:xfrm>
        </p:grpSpPr>
        <p:cxnSp>
          <p:nvCxnSpPr>
            <p:cNvPr id="10" name="直接连接符 9"/>
            <p:cNvCxnSpPr/>
            <p:nvPr/>
          </p:nvCxnSpPr>
          <p:spPr>
            <a:xfrm>
              <a:off x="3734134" y="3429660"/>
              <a:ext cx="4495132" cy="0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椭圆 12"/>
            <p:cNvSpPr>
              <a:spLocks/>
            </p:cNvSpPr>
            <p:nvPr/>
          </p:nvSpPr>
          <p:spPr>
            <a:xfrm>
              <a:off x="3649980" y="3375660"/>
              <a:ext cx="107972" cy="108000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4" name="椭圆 13"/>
            <p:cNvSpPr>
              <a:spLocks/>
            </p:cNvSpPr>
            <p:nvPr/>
          </p:nvSpPr>
          <p:spPr>
            <a:xfrm>
              <a:off x="8205448" y="3375660"/>
              <a:ext cx="107972" cy="108000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</p:grpSp>
      <p:sp useBgFill="1">
        <p:nvSpPr>
          <p:cNvPr id="16" name="文本框 15"/>
          <p:cNvSpPr txBox="1">
            <a:spLocks noChangeArrowheads="1"/>
          </p:cNvSpPr>
          <p:nvPr/>
        </p:nvSpPr>
        <p:spPr bwMode="auto">
          <a:xfrm>
            <a:off x="487363" y="3105150"/>
            <a:ext cx="3230562" cy="647700"/>
          </a:xfrm>
          <a:prstGeom prst="rect">
            <a:avLst/>
          </a:prstGeom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36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PART </a:t>
            </a:r>
            <a:r>
              <a:rPr lang="en-US" altLang="zh-CN" sz="3600" b="1" dirty="0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FIVE</a:t>
            </a:r>
            <a:endParaRPr lang="zh-CN" altLang="en-US" sz="3600" b="1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6940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37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1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8"/>
          <p:cNvGrpSpPr>
            <a:grpSpLocks/>
          </p:cNvGrpSpPr>
          <p:nvPr/>
        </p:nvGrpSpPr>
        <p:grpSpPr bwMode="auto">
          <a:xfrm>
            <a:off x="611188" y="261940"/>
            <a:ext cx="666750" cy="663575"/>
            <a:chOff x="611187" y="261275"/>
            <a:chExt cx="666069" cy="664458"/>
          </a:xfrm>
        </p:grpSpPr>
        <p:sp>
          <p:nvSpPr>
            <p:cNvPr id="9" name="矩形 8"/>
            <p:cNvSpPr>
              <a:spLocks noChangeAspect="1"/>
            </p:cNvSpPr>
            <p:nvPr/>
          </p:nvSpPr>
          <p:spPr>
            <a:xfrm>
              <a:off x="611187" y="261275"/>
              <a:ext cx="539199" cy="537289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7" name="矩形 16"/>
            <p:cNvSpPr>
              <a:spLocks noChangeAspect="1"/>
            </p:cNvSpPr>
            <p:nvPr/>
          </p:nvSpPr>
          <p:spPr>
            <a:xfrm>
              <a:off x="880786" y="529919"/>
              <a:ext cx="396470" cy="39581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</p:grpSp>
      <p:grpSp>
        <p:nvGrpSpPr>
          <p:cNvPr id="5" name="组合 19"/>
          <p:cNvGrpSpPr>
            <a:grpSpLocks/>
          </p:cNvGrpSpPr>
          <p:nvPr/>
        </p:nvGrpSpPr>
        <p:grpSpPr bwMode="auto">
          <a:xfrm>
            <a:off x="8606984" y="6519865"/>
            <a:ext cx="638618" cy="338137"/>
            <a:chOff x="8663567" y="6519446"/>
            <a:chExt cx="638628" cy="338554"/>
          </a:xfrm>
        </p:grpSpPr>
        <p:sp>
          <p:nvSpPr>
            <p:cNvPr id="21" name="矩形 20"/>
            <p:cNvSpPr/>
            <p:nvPr/>
          </p:nvSpPr>
          <p:spPr>
            <a:xfrm>
              <a:off x="8767200" y="6519446"/>
              <a:ext cx="431807" cy="33855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5134" name="文本框 21"/>
            <p:cNvSpPr txBox="1">
              <a:spLocks noChangeArrowheads="1"/>
            </p:cNvSpPr>
            <p:nvPr/>
          </p:nvSpPr>
          <p:spPr bwMode="auto">
            <a:xfrm>
              <a:off x="8663567" y="6519446"/>
              <a:ext cx="638628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16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26</a:t>
              </a:r>
              <a:endPara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31" name="Image 3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113" y="6067110"/>
            <a:ext cx="571307" cy="648909"/>
          </a:xfrm>
          <a:prstGeom prst="rect">
            <a:avLst/>
          </a:prstGeom>
        </p:spPr>
      </p:pic>
      <p:pic>
        <p:nvPicPr>
          <p:cNvPr id="32" name="Imag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051" y="6101759"/>
            <a:ext cx="1174347" cy="587174"/>
          </a:xfrm>
          <a:prstGeom prst="rect">
            <a:avLst/>
          </a:prstGeom>
        </p:spPr>
      </p:pic>
      <p:sp>
        <p:nvSpPr>
          <p:cNvPr id="19" name="文本框 17"/>
          <p:cNvSpPr txBox="1"/>
          <p:nvPr/>
        </p:nvSpPr>
        <p:spPr>
          <a:xfrm>
            <a:off x="1419225" y="361952"/>
            <a:ext cx="561952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3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5</a:t>
            </a:r>
            <a:r>
              <a:rPr lang="en-US" altLang="zh-CN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. </a:t>
            </a:r>
            <a:r>
              <a:rPr lang="en-US" altLang="zh-CN" sz="3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Conclusions et perspectives</a:t>
            </a:r>
            <a:endParaRPr lang="en-US" altLang="zh-CN" sz="3200" b="1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582099" y="1476386"/>
            <a:ext cx="7545033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>
                <a:latin typeface="Times New Roman" panose="02020603050405020304" pitchFamily="18" charset="0"/>
                <a:ea typeface="Times New Roman" panose="02020603050405020304" pitchFamily="18" charset="0"/>
              </a:rPr>
              <a:t>Conclusions</a:t>
            </a:r>
            <a:r>
              <a:rPr lang="fr-FR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:</a:t>
            </a:r>
          </a:p>
          <a:p>
            <a:r>
              <a:rPr lang="fr-FR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1. Le modèle MIK sert à prévoir la RIS. Son implémentation en Python est numériquement satisfaisante.</a:t>
            </a:r>
            <a:endParaRPr lang="fr-FR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fr-FR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2.  Le modèle généralisé d’oxydation calcule la profondeur de l’oxydation. Son code Python est agréable.</a:t>
            </a:r>
            <a:endParaRPr lang="fr-FR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fr-FR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3. </a:t>
            </a:r>
            <a:r>
              <a:rPr lang="fr-FR" dirty="0">
                <a:latin typeface="Times New Roman" panose="02020603050405020304" pitchFamily="18" charset="0"/>
                <a:ea typeface="Times New Roman" panose="02020603050405020304" pitchFamily="18" charset="0"/>
              </a:rPr>
              <a:t>Le couplage entre RIS et oxydation va aboutir à une réduction du risque de CSC, ce qui est contraire à l’expérience</a:t>
            </a:r>
            <a:endParaRPr lang="fr-FR" dirty="0" smtClean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611188" y="3826353"/>
                <a:ext cx="7603210" cy="147732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fr-FR" dirty="0" smtClean="0"/>
                  <a:t>Perspectives:</a:t>
                </a:r>
              </a:p>
              <a:p>
                <a:r>
                  <a:rPr lang="fr-FR" dirty="0" smtClean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1. l’intégration dans </a:t>
                </a:r>
                <a:r>
                  <a:rPr lang="fr-FR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le code </a:t>
                </a:r>
                <a:r>
                  <a:rPr lang="fr-FR" dirty="0" smtClean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Coriolis : facile car l’architecte des codes livrés et </a:t>
                </a:r>
                <a:r>
                  <a:rPr lang="fr-FR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les </a:t>
                </a:r>
                <a:r>
                  <a:rPr lang="fr-FR" dirty="0" smtClean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cas-tests</a:t>
                </a:r>
                <a:r>
                  <a:rPr lang="fr-FR" dirty="0" smtClean="0"/>
                  <a:t> au bon niveau</a:t>
                </a:r>
              </a:p>
              <a:p>
                <a:r>
                  <a:rPr lang="fr-FR" dirty="0" smtClean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2.  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1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0</m:t>
                    </m:r>
                    <m:r>
                      <a:rPr lang="en-US" b="0" i="1" smtClean="0">
                        <a:latin typeface="Cambria Math" charset="0"/>
                        <a:ea typeface="Times New Roman" panose="02020603050405020304" pitchFamily="18" charset="0"/>
                      </a:rPr>
                      <m:t>𝑠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×100 000=278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fr-FR" dirty="0" smtClean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Améliorer les performances du couplage</a:t>
                </a:r>
                <a:endParaRPr lang="fr-FR" dirty="0"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r>
                  <a:rPr lang="fr-FR" dirty="0" smtClean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3. Introduire l’appauvrissement du Cr induit par l’oxydation</a:t>
                </a:r>
                <a:endParaRPr lang="fr-FR" dirty="0"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188" y="3826353"/>
                <a:ext cx="7603210" cy="1477328"/>
              </a:xfrm>
              <a:prstGeom prst="rect">
                <a:avLst/>
              </a:prstGeom>
              <a:blipFill rotWithShape="0">
                <a:blip r:embed="rId4"/>
                <a:stretch>
                  <a:fillRect l="-641" t="-2479" b="-115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65261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2"/>
          <p:cNvGrpSpPr>
            <a:grpSpLocks/>
          </p:cNvGrpSpPr>
          <p:nvPr/>
        </p:nvGrpSpPr>
        <p:grpSpPr bwMode="auto">
          <a:xfrm>
            <a:off x="8564565" y="2716215"/>
            <a:ext cx="579437" cy="1362075"/>
            <a:chOff x="8564451" y="2716812"/>
            <a:chExt cx="579549" cy="1361673"/>
          </a:xfrm>
        </p:grpSpPr>
        <p:sp>
          <p:nvSpPr>
            <p:cNvPr id="12" name="矩形 11"/>
            <p:cNvSpPr/>
            <p:nvPr/>
          </p:nvSpPr>
          <p:spPr>
            <a:xfrm>
              <a:off x="8564451" y="2716812"/>
              <a:ext cx="579549" cy="99348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31" name="矩形 30"/>
            <p:cNvSpPr/>
            <p:nvPr/>
          </p:nvSpPr>
          <p:spPr>
            <a:xfrm>
              <a:off x="8564451" y="3805516"/>
              <a:ext cx="579549" cy="27296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</p:grpSp>
      <p:grpSp>
        <p:nvGrpSpPr>
          <p:cNvPr id="3" name="组合 1"/>
          <p:cNvGrpSpPr>
            <a:grpSpLocks/>
          </p:cNvGrpSpPr>
          <p:nvPr/>
        </p:nvGrpSpPr>
        <p:grpSpPr bwMode="auto">
          <a:xfrm>
            <a:off x="2" y="2716213"/>
            <a:ext cx="8288592" cy="1485608"/>
            <a:chOff x="0" y="2716812"/>
            <a:chExt cx="5991142" cy="1484418"/>
          </a:xfrm>
        </p:grpSpPr>
        <p:sp>
          <p:nvSpPr>
            <p:cNvPr id="30" name="矩形 29"/>
            <p:cNvSpPr/>
            <p:nvPr/>
          </p:nvSpPr>
          <p:spPr>
            <a:xfrm>
              <a:off x="0" y="3804965"/>
              <a:ext cx="5991142" cy="27283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0" y="2716812"/>
              <a:ext cx="5991142" cy="99297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24592" name="文本框 6"/>
            <p:cNvSpPr txBox="1">
              <a:spLocks noChangeArrowheads="1"/>
            </p:cNvSpPr>
            <p:nvPr/>
          </p:nvSpPr>
          <p:spPr bwMode="auto">
            <a:xfrm>
              <a:off x="2697049" y="2861681"/>
              <a:ext cx="3294091" cy="13395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r">
                <a:lnSpc>
                  <a:spcPct val="125000"/>
                </a:lnSpc>
              </a:pPr>
              <a:r>
                <a:rPr lang="fr-FR" altLang="zh-CN" sz="3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Merci beaucoup</a:t>
              </a:r>
              <a:endParaRPr lang="zh-CN" altLang="en-US" sz="3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593" name="文本框 32"/>
            <p:cNvSpPr txBox="1">
              <a:spLocks noChangeArrowheads="1"/>
            </p:cNvSpPr>
            <p:nvPr/>
          </p:nvSpPr>
          <p:spPr bwMode="auto">
            <a:xfrm>
              <a:off x="3247352" y="3720144"/>
              <a:ext cx="2743788" cy="3709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r">
                <a:lnSpc>
                  <a:spcPct val="125000"/>
                </a:lnSpc>
              </a:pPr>
              <a:r>
                <a:rPr lang="fr-FR" altLang="zh-CN" sz="1600" dirty="0">
                  <a:solidFill>
                    <a:schemeClr val="bg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MMC </a:t>
              </a:r>
              <a:r>
                <a:rPr lang="fr-FR" altLang="zh-CN" sz="1600" dirty="0" smtClean="0">
                  <a:solidFill>
                    <a:schemeClr val="bg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T27/T29</a:t>
              </a:r>
              <a:endParaRPr lang="fr-FR" altLang="zh-CN" sz="16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" name="组合 4"/>
          <p:cNvGrpSpPr>
            <a:grpSpLocks/>
          </p:cNvGrpSpPr>
          <p:nvPr/>
        </p:nvGrpSpPr>
        <p:grpSpPr bwMode="auto">
          <a:xfrm>
            <a:off x="222252" y="2787652"/>
            <a:ext cx="1223963" cy="1223963"/>
            <a:chOff x="222586" y="2787385"/>
            <a:chExt cx="1224000" cy="1223998"/>
          </a:xfrm>
        </p:grpSpPr>
        <p:sp>
          <p:nvSpPr>
            <p:cNvPr id="20" name="椭圆 19"/>
            <p:cNvSpPr/>
            <p:nvPr/>
          </p:nvSpPr>
          <p:spPr>
            <a:xfrm>
              <a:off x="222586" y="2787385"/>
              <a:ext cx="1224000" cy="1223998"/>
            </a:xfrm>
            <a:prstGeom prst="ellipse">
              <a:avLst/>
            </a:prstGeom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24589" name="Freeform 5"/>
            <p:cNvSpPr>
              <a:spLocks noEditPoints="1"/>
            </p:cNvSpPr>
            <p:nvPr/>
          </p:nvSpPr>
          <p:spPr bwMode="auto">
            <a:xfrm>
              <a:off x="446632" y="3034538"/>
              <a:ext cx="775907" cy="729691"/>
            </a:xfrm>
            <a:custGeom>
              <a:avLst/>
              <a:gdLst>
                <a:gd name="T0" fmla="*/ 63992 w 97"/>
                <a:gd name="T1" fmla="*/ 80186 h 91"/>
                <a:gd name="T2" fmla="*/ 223973 w 97"/>
                <a:gd name="T3" fmla="*/ 80186 h 91"/>
                <a:gd name="T4" fmla="*/ 327961 w 97"/>
                <a:gd name="T5" fmla="*/ 360836 h 91"/>
                <a:gd name="T6" fmla="*/ 407951 w 97"/>
                <a:gd name="T7" fmla="*/ 328762 h 91"/>
                <a:gd name="T8" fmla="*/ 471943 w 97"/>
                <a:gd name="T9" fmla="*/ 368855 h 91"/>
                <a:gd name="T10" fmla="*/ 527937 w 97"/>
                <a:gd name="T11" fmla="*/ 216502 h 91"/>
                <a:gd name="T12" fmla="*/ 583930 w 97"/>
                <a:gd name="T13" fmla="*/ 272632 h 91"/>
                <a:gd name="T14" fmla="*/ 663920 w 97"/>
                <a:gd name="T15" fmla="*/ 184427 h 91"/>
                <a:gd name="T16" fmla="*/ 583930 w 97"/>
                <a:gd name="T17" fmla="*/ 320743 h 91"/>
                <a:gd name="T18" fmla="*/ 535936 w 97"/>
                <a:gd name="T19" fmla="*/ 264613 h 91"/>
                <a:gd name="T20" fmla="*/ 487941 w 97"/>
                <a:gd name="T21" fmla="*/ 408948 h 91"/>
                <a:gd name="T22" fmla="*/ 407951 w 97"/>
                <a:gd name="T23" fmla="*/ 360836 h 91"/>
                <a:gd name="T24" fmla="*/ 327961 w 97"/>
                <a:gd name="T25" fmla="*/ 360836 h 91"/>
                <a:gd name="T26" fmla="*/ 591929 w 97"/>
                <a:gd name="T27" fmla="*/ 689598 h 91"/>
                <a:gd name="T28" fmla="*/ 343959 w 97"/>
                <a:gd name="T29" fmla="*/ 729691 h 91"/>
                <a:gd name="T30" fmla="*/ 503940 w 97"/>
                <a:gd name="T31" fmla="*/ 545264 h 91"/>
                <a:gd name="T32" fmla="*/ 775907 w 97"/>
                <a:gd name="T33" fmla="*/ 545264 h 91"/>
                <a:gd name="T34" fmla="*/ 775907 w 97"/>
                <a:gd name="T35" fmla="*/ 48111 h 91"/>
                <a:gd name="T36" fmla="*/ 743911 w 97"/>
                <a:gd name="T37" fmla="*/ 24056 h 91"/>
                <a:gd name="T38" fmla="*/ 271967 w 97"/>
                <a:gd name="T39" fmla="*/ 72167 h 91"/>
                <a:gd name="T40" fmla="*/ 719914 w 97"/>
                <a:gd name="T41" fmla="*/ 489133 h 91"/>
                <a:gd name="T42" fmla="*/ 287966 w 97"/>
                <a:gd name="T43" fmla="*/ 545264 h 91"/>
                <a:gd name="T44" fmla="*/ 431948 w 97"/>
                <a:gd name="T45" fmla="*/ 673561 h 91"/>
                <a:gd name="T46" fmla="*/ 503940 w 97"/>
                <a:gd name="T47" fmla="*/ 545264 h 91"/>
                <a:gd name="T48" fmla="*/ 55993 w 97"/>
                <a:gd name="T49" fmla="*/ 441022 h 91"/>
                <a:gd name="T50" fmla="*/ 111987 w 97"/>
                <a:gd name="T51" fmla="*/ 729691 h 91"/>
                <a:gd name="T52" fmla="*/ 159981 w 97"/>
                <a:gd name="T53" fmla="*/ 481115 h 91"/>
                <a:gd name="T54" fmla="*/ 247970 w 97"/>
                <a:gd name="T55" fmla="*/ 729691 h 91"/>
                <a:gd name="T56" fmla="*/ 223973 w 97"/>
                <a:gd name="T57" fmla="*/ 264613 h 91"/>
                <a:gd name="T58" fmla="*/ 439947 w 97"/>
                <a:gd name="T59" fmla="*/ 192446 h 91"/>
                <a:gd name="T60" fmla="*/ 159981 w 97"/>
                <a:gd name="T61" fmla="*/ 184427 h 91"/>
                <a:gd name="T62" fmla="*/ 151982 w 97"/>
                <a:gd name="T63" fmla="*/ 216502 h 91"/>
                <a:gd name="T64" fmla="*/ 143983 w 97"/>
                <a:gd name="T65" fmla="*/ 376873 h 91"/>
                <a:gd name="T66" fmla="*/ 143983 w 97"/>
                <a:gd name="T67" fmla="*/ 376873 h 91"/>
                <a:gd name="T68" fmla="*/ 143983 w 97"/>
                <a:gd name="T69" fmla="*/ 376873 h 91"/>
                <a:gd name="T70" fmla="*/ 127985 w 97"/>
                <a:gd name="T71" fmla="*/ 216502 h 91"/>
                <a:gd name="T72" fmla="*/ 127985 w 97"/>
                <a:gd name="T73" fmla="*/ 184427 h 91"/>
                <a:gd name="T74" fmla="*/ 0 w 97"/>
                <a:gd name="T75" fmla="*/ 400929 h 91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97"/>
                <a:gd name="T115" fmla="*/ 0 h 91"/>
                <a:gd name="T116" fmla="*/ 97 w 97"/>
                <a:gd name="T117" fmla="*/ 91 h 91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97" h="91">
                  <a:moveTo>
                    <a:pt x="18" y="0"/>
                  </a:moveTo>
                  <a:cubicBezTo>
                    <a:pt x="12" y="0"/>
                    <a:pt x="8" y="4"/>
                    <a:pt x="8" y="10"/>
                  </a:cubicBezTo>
                  <a:cubicBezTo>
                    <a:pt x="8" y="16"/>
                    <a:pt x="12" y="20"/>
                    <a:pt x="18" y="20"/>
                  </a:cubicBezTo>
                  <a:cubicBezTo>
                    <a:pt x="24" y="20"/>
                    <a:pt x="28" y="16"/>
                    <a:pt x="28" y="10"/>
                  </a:cubicBezTo>
                  <a:cubicBezTo>
                    <a:pt x="28" y="4"/>
                    <a:pt x="24" y="0"/>
                    <a:pt x="18" y="0"/>
                  </a:cubicBezTo>
                  <a:close/>
                  <a:moveTo>
                    <a:pt x="41" y="45"/>
                  </a:moveTo>
                  <a:cubicBezTo>
                    <a:pt x="50" y="42"/>
                    <a:pt x="50" y="42"/>
                    <a:pt x="50" y="42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2" y="42"/>
                    <a:pt x="52" y="42"/>
                    <a:pt x="52" y="42"/>
                  </a:cubicBezTo>
                  <a:cubicBezTo>
                    <a:pt x="59" y="46"/>
                    <a:pt x="59" y="46"/>
                    <a:pt x="59" y="46"/>
                  </a:cubicBezTo>
                  <a:cubicBezTo>
                    <a:pt x="65" y="29"/>
                    <a:pt x="65" y="29"/>
                    <a:pt x="65" y="29"/>
                  </a:cubicBezTo>
                  <a:cubicBezTo>
                    <a:pt x="66" y="27"/>
                    <a:pt x="66" y="27"/>
                    <a:pt x="66" y="27"/>
                  </a:cubicBezTo>
                  <a:cubicBezTo>
                    <a:pt x="67" y="29"/>
                    <a:pt x="67" y="29"/>
                    <a:pt x="67" y="29"/>
                  </a:cubicBezTo>
                  <a:cubicBezTo>
                    <a:pt x="73" y="34"/>
                    <a:pt x="73" y="34"/>
                    <a:pt x="73" y="34"/>
                  </a:cubicBezTo>
                  <a:cubicBezTo>
                    <a:pt x="81" y="21"/>
                    <a:pt x="81" y="21"/>
                    <a:pt x="81" y="21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75" y="38"/>
                    <a:pt x="75" y="38"/>
                    <a:pt x="75" y="38"/>
                  </a:cubicBezTo>
                  <a:cubicBezTo>
                    <a:pt x="73" y="40"/>
                    <a:pt x="73" y="40"/>
                    <a:pt x="73" y="40"/>
                  </a:cubicBezTo>
                  <a:cubicBezTo>
                    <a:pt x="72" y="38"/>
                    <a:pt x="72" y="38"/>
                    <a:pt x="72" y="38"/>
                  </a:cubicBezTo>
                  <a:cubicBezTo>
                    <a:pt x="67" y="33"/>
                    <a:pt x="67" y="33"/>
                    <a:pt x="67" y="33"/>
                  </a:cubicBezTo>
                  <a:cubicBezTo>
                    <a:pt x="61" y="49"/>
                    <a:pt x="61" y="49"/>
                    <a:pt x="61" y="49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59" y="50"/>
                    <a:pt x="59" y="50"/>
                    <a:pt x="59" y="50"/>
                  </a:cubicBezTo>
                  <a:cubicBezTo>
                    <a:pt x="51" y="45"/>
                    <a:pt x="51" y="45"/>
                    <a:pt x="51" y="45"/>
                  </a:cubicBezTo>
                  <a:cubicBezTo>
                    <a:pt x="42" y="48"/>
                    <a:pt x="42" y="48"/>
                    <a:pt x="42" y="48"/>
                  </a:cubicBezTo>
                  <a:cubicBezTo>
                    <a:pt x="41" y="45"/>
                    <a:pt x="41" y="45"/>
                    <a:pt x="41" y="45"/>
                  </a:cubicBezTo>
                  <a:close/>
                  <a:moveTo>
                    <a:pt x="43" y="86"/>
                  </a:moveTo>
                  <a:cubicBezTo>
                    <a:pt x="74" y="86"/>
                    <a:pt x="74" y="86"/>
                    <a:pt x="74" y="86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43" y="91"/>
                    <a:pt x="43" y="91"/>
                    <a:pt x="43" y="91"/>
                  </a:cubicBezTo>
                  <a:cubicBezTo>
                    <a:pt x="43" y="86"/>
                    <a:pt x="43" y="86"/>
                    <a:pt x="43" y="86"/>
                  </a:cubicBezTo>
                  <a:close/>
                  <a:moveTo>
                    <a:pt x="63" y="68"/>
                  </a:moveTo>
                  <a:cubicBezTo>
                    <a:pt x="93" y="68"/>
                    <a:pt x="93" y="68"/>
                    <a:pt x="93" y="68"/>
                  </a:cubicBezTo>
                  <a:cubicBezTo>
                    <a:pt x="97" y="68"/>
                    <a:pt x="97" y="68"/>
                    <a:pt x="97" y="68"/>
                  </a:cubicBezTo>
                  <a:cubicBezTo>
                    <a:pt x="97" y="64"/>
                    <a:pt x="97" y="64"/>
                    <a:pt x="97" y="64"/>
                  </a:cubicBezTo>
                  <a:cubicBezTo>
                    <a:pt x="97" y="6"/>
                    <a:pt x="97" y="6"/>
                    <a:pt x="97" y="6"/>
                  </a:cubicBezTo>
                  <a:cubicBezTo>
                    <a:pt x="97" y="3"/>
                    <a:pt x="97" y="3"/>
                    <a:pt x="97" y="3"/>
                  </a:cubicBezTo>
                  <a:cubicBezTo>
                    <a:pt x="93" y="3"/>
                    <a:pt x="93" y="3"/>
                    <a:pt x="93" y="3"/>
                  </a:cubicBezTo>
                  <a:cubicBezTo>
                    <a:pt x="34" y="3"/>
                    <a:pt x="34" y="3"/>
                    <a:pt x="34" y="3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90" y="9"/>
                    <a:pt x="90" y="9"/>
                    <a:pt x="90" y="9"/>
                  </a:cubicBezTo>
                  <a:cubicBezTo>
                    <a:pt x="90" y="61"/>
                    <a:pt x="90" y="61"/>
                    <a:pt x="90" y="61"/>
                  </a:cubicBezTo>
                  <a:cubicBezTo>
                    <a:pt x="36" y="61"/>
                    <a:pt x="36" y="61"/>
                    <a:pt x="36" y="61"/>
                  </a:cubicBezTo>
                  <a:cubicBezTo>
                    <a:pt x="36" y="68"/>
                    <a:pt x="36" y="68"/>
                    <a:pt x="36" y="68"/>
                  </a:cubicBezTo>
                  <a:cubicBezTo>
                    <a:pt x="54" y="68"/>
                    <a:pt x="54" y="68"/>
                    <a:pt x="54" y="68"/>
                  </a:cubicBezTo>
                  <a:cubicBezTo>
                    <a:pt x="54" y="84"/>
                    <a:pt x="54" y="84"/>
                    <a:pt x="54" y="84"/>
                  </a:cubicBezTo>
                  <a:cubicBezTo>
                    <a:pt x="63" y="84"/>
                    <a:pt x="63" y="84"/>
                    <a:pt x="63" y="84"/>
                  </a:cubicBezTo>
                  <a:cubicBezTo>
                    <a:pt x="63" y="68"/>
                    <a:pt x="63" y="68"/>
                    <a:pt x="63" y="68"/>
                  </a:cubicBezTo>
                  <a:close/>
                  <a:moveTo>
                    <a:pt x="0" y="50"/>
                  </a:moveTo>
                  <a:cubicBezTo>
                    <a:pt x="7" y="55"/>
                    <a:pt x="7" y="55"/>
                    <a:pt x="7" y="55"/>
                  </a:cubicBezTo>
                  <a:cubicBezTo>
                    <a:pt x="5" y="91"/>
                    <a:pt x="5" y="91"/>
                    <a:pt x="5" y="91"/>
                  </a:cubicBezTo>
                  <a:cubicBezTo>
                    <a:pt x="14" y="91"/>
                    <a:pt x="14" y="91"/>
                    <a:pt x="14" y="91"/>
                  </a:cubicBezTo>
                  <a:cubicBezTo>
                    <a:pt x="16" y="60"/>
                    <a:pt x="16" y="60"/>
                    <a:pt x="16" y="60"/>
                  </a:cubicBezTo>
                  <a:cubicBezTo>
                    <a:pt x="20" y="60"/>
                    <a:pt x="20" y="60"/>
                    <a:pt x="20" y="60"/>
                  </a:cubicBezTo>
                  <a:cubicBezTo>
                    <a:pt x="22" y="91"/>
                    <a:pt x="22" y="91"/>
                    <a:pt x="22" y="91"/>
                  </a:cubicBezTo>
                  <a:cubicBezTo>
                    <a:pt x="31" y="91"/>
                    <a:pt x="31" y="91"/>
                    <a:pt x="31" y="91"/>
                  </a:cubicBezTo>
                  <a:cubicBezTo>
                    <a:pt x="29" y="55"/>
                    <a:pt x="29" y="55"/>
                    <a:pt x="29" y="55"/>
                  </a:cubicBezTo>
                  <a:cubicBezTo>
                    <a:pt x="28" y="33"/>
                    <a:pt x="28" y="33"/>
                    <a:pt x="28" y="33"/>
                  </a:cubicBezTo>
                  <a:cubicBezTo>
                    <a:pt x="50" y="32"/>
                    <a:pt x="50" y="32"/>
                    <a:pt x="50" y="32"/>
                  </a:cubicBezTo>
                  <a:cubicBezTo>
                    <a:pt x="55" y="24"/>
                    <a:pt x="55" y="24"/>
                    <a:pt x="55" y="24"/>
                  </a:cubicBezTo>
                  <a:cubicBezTo>
                    <a:pt x="30" y="23"/>
                    <a:pt x="30" y="23"/>
                    <a:pt x="30" y="23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4"/>
                    <a:pt x="20" y="24"/>
                    <a:pt x="20" y="24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22" y="43"/>
                    <a:pt x="22" y="43"/>
                    <a:pt x="22" y="43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4" y="43"/>
                    <a:pt x="14" y="43"/>
                    <a:pt x="14" y="43"/>
                  </a:cubicBezTo>
                  <a:cubicBezTo>
                    <a:pt x="16" y="27"/>
                    <a:pt x="16" y="27"/>
                    <a:pt x="16" y="27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5" y="23"/>
                    <a:pt x="5" y="23"/>
                    <a:pt x="5" y="23"/>
                  </a:cubicBezTo>
                  <a:lnTo>
                    <a:pt x="0" y="5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</p:grpSp>
      <p:grpSp>
        <p:nvGrpSpPr>
          <p:cNvPr id="5" name="组合 3"/>
          <p:cNvGrpSpPr>
            <a:grpSpLocks/>
          </p:cNvGrpSpPr>
          <p:nvPr/>
        </p:nvGrpSpPr>
        <p:grpSpPr bwMode="auto">
          <a:xfrm>
            <a:off x="1735138" y="2787652"/>
            <a:ext cx="1223962" cy="1223963"/>
            <a:chOff x="1734969" y="2787385"/>
            <a:chExt cx="1224000" cy="1223998"/>
          </a:xfrm>
        </p:grpSpPr>
        <p:sp>
          <p:nvSpPr>
            <p:cNvPr id="27" name="椭圆 26"/>
            <p:cNvSpPr/>
            <p:nvPr/>
          </p:nvSpPr>
          <p:spPr>
            <a:xfrm>
              <a:off x="1734969" y="2787385"/>
              <a:ext cx="1224000" cy="1223998"/>
            </a:xfrm>
            <a:prstGeom prst="ellipse">
              <a:avLst/>
            </a:prstGeom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24587" name="Freeform 9"/>
            <p:cNvSpPr>
              <a:spLocks noEditPoints="1"/>
            </p:cNvSpPr>
            <p:nvPr/>
          </p:nvSpPr>
          <p:spPr bwMode="auto">
            <a:xfrm>
              <a:off x="1945451" y="3091502"/>
              <a:ext cx="803035" cy="615763"/>
            </a:xfrm>
            <a:custGeom>
              <a:avLst/>
              <a:gdLst>
                <a:gd name="T0" fmla="*/ 123544 w 104"/>
                <a:gd name="T1" fmla="*/ 15589 h 79"/>
                <a:gd name="T2" fmla="*/ 208480 w 104"/>
                <a:gd name="T3" fmla="*/ 31178 h 79"/>
                <a:gd name="T4" fmla="*/ 146708 w 104"/>
                <a:gd name="T5" fmla="*/ 374134 h 79"/>
                <a:gd name="T6" fmla="*/ 30886 w 104"/>
                <a:gd name="T7" fmla="*/ 350751 h 79"/>
                <a:gd name="T8" fmla="*/ 123544 w 104"/>
                <a:gd name="T9" fmla="*/ 15589 h 79"/>
                <a:gd name="T10" fmla="*/ 138987 w 104"/>
                <a:gd name="T11" fmla="*/ 506640 h 79"/>
                <a:gd name="T12" fmla="*/ 123544 w 104"/>
                <a:gd name="T13" fmla="*/ 561202 h 79"/>
                <a:gd name="T14" fmla="*/ 779871 w 104"/>
                <a:gd name="T15" fmla="*/ 561202 h 79"/>
                <a:gd name="T16" fmla="*/ 803035 w 104"/>
                <a:gd name="T17" fmla="*/ 561202 h 79"/>
                <a:gd name="T18" fmla="*/ 803035 w 104"/>
                <a:gd name="T19" fmla="*/ 530024 h 79"/>
                <a:gd name="T20" fmla="*/ 803035 w 104"/>
                <a:gd name="T21" fmla="*/ 202656 h 79"/>
                <a:gd name="T22" fmla="*/ 803035 w 104"/>
                <a:gd name="T23" fmla="*/ 187067 h 79"/>
                <a:gd name="T24" fmla="*/ 795314 w 104"/>
                <a:gd name="T25" fmla="*/ 179273 h 79"/>
                <a:gd name="T26" fmla="*/ 694934 w 104"/>
                <a:gd name="T27" fmla="*/ 77945 h 79"/>
                <a:gd name="T28" fmla="*/ 687213 w 104"/>
                <a:gd name="T29" fmla="*/ 70150 h 79"/>
                <a:gd name="T30" fmla="*/ 671770 w 104"/>
                <a:gd name="T31" fmla="*/ 70150 h 79"/>
                <a:gd name="T32" fmla="*/ 239366 w 104"/>
                <a:gd name="T33" fmla="*/ 70150 h 79"/>
                <a:gd name="T34" fmla="*/ 239366 w 104"/>
                <a:gd name="T35" fmla="*/ 132506 h 79"/>
                <a:gd name="T36" fmla="*/ 648605 w 104"/>
                <a:gd name="T37" fmla="*/ 132506 h 79"/>
                <a:gd name="T38" fmla="*/ 640884 w 104"/>
                <a:gd name="T39" fmla="*/ 218245 h 79"/>
                <a:gd name="T40" fmla="*/ 640884 w 104"/>
                <a:gd name="T41" fmla="*/ 233834 h 79"/>
                <a:gd name="T42" fmla="*/ 656327 w 104"/>
                <a:gd name="T43" fmla="*/ 233834 h 79"/>
                <a:gd name="T44" fmla="*/ 748985 w 104"/>
                <a:gd name="T45" fmla="*/ 226040 h 79"/>
                <a:gd name="T46" fmla="*/ 748985 w 104"/>
                <a:gd name="T47" fmla="*/ 506640 h 79"/>
                <a:gd name="T48" fmla="*/ 138987 w 104"/>
                <a:gd name="T49" fmla="*/ 506640 h 79"/>
                <a:gd name="T50" fmla="*/ 733542 w 104"/>
                <a:gd name="T51" fmla="*/ 202656 h 79"/>
                <a:gd name="T52" fmla="*/ 664048 w 104"/>
                <a:gd name="T53" fmla="*/ 202656 h 79"/>
                <a:gd name="T54" fmla="*/ 671770 w 104"/>
                <a:gd name="T55" fmla="*/ 140300 h 79"/>
                <a:gd name="T56" fmla="*/ 733542 w 104"/>
                <a:gd name="T57" fmla="*/ 202656 h 79"/>
                <a:gd name="T58" fmla="*/ 247088 w 104"/>
                <a:gd name="T59" fmla="*/ 335162 h 79"/>
                <a:gd name="T60" fmla="*/ 571390 w 104"/>
                <a:gd name="T61" fmla="*/ 335162 h 79"/>
                <a:gd name="T62" fmla="*/ 571390 w 104"/>
                <a:gd name="T63" fmla="*/ 350751 h 79"/>
                <a:gd name="T64" fmla="*/ 247088 w 104"/>
                <a:gd name="T65" fmla="*/ 350751 h 79"/>
                <a:gd name="T66" fmla="*/ 247088 w 104"/>
                <a:gd name="T67" fmla="*/ 335162 h 79"/>
                <a:gd name="T68" fmla="*/ 247088 w 104"/>
                <a:gd name="T69" fmla="*/ 249423 h 79"/>
                <a:gd name="T70" fmla="*/ 548226 w 104"/>
                <a:gd name="T71" fmla="*/ 249423 h 79"/>
                <a:gd name="T72" fmla="*/ 548226 w 104"/>
                <a:gd name="T73" fmla="*/ 272806 h 79"/>
                <a:gd name="T74" fmla="*/ 247088 w 104"/>
                <a:gd name="T75" fmla="*/ 272806 h 79"/>
                <a:gd name="T76" fmla="*/ 247088 w 104"/>
                <a:gd name="T77" fmla="*/ 249423 h 79"/>
                <a:gd name="T78" fmla="*/ 247088 w 104"/>
                <a:gd name="T79" fmla="*/ 171478 h 79"/>
                <a:gd name="T80" fmla="*/ 548226 w 104"/>
                <a:gd name="T81" fmla="*/ 171478 h 79"/>
                <a:gd name="T82" fmla="*/ 548226 w 104"/>
                <a:gd name="T83" fmla="*/ 194862 h 79"/>
                <a:gd name="T84" fmla="*/ 247088 w 104"/>
                <a:gd name="T85" fmla="*/ 194862 h 79"/>
                <a:gd name="T86" fmla="*/ 247088 w 104"/>
                <a:gd name="T87" fmla="*/ 171478 h 79"/>
                <a:gd name="T88" fmla="*/ 23164 w 104"/>
                <a:gd name="T89" fmla="*/ 514435 h 79"/>
                <a:gd name="T90" fmla="*/ 69493 w 104"/>
                <a:gd name="T91" fmla="*/ 530024 h 79"/>
                <a:gd name="T92" fmla="*/ 69493 w 104"/>
                <a:gd name="T93" fmla="*/ 576791 h 79"/>
                <a:gd name="T94" fmla="*/ 38607 w 104"/>
                <a:gd name="T95" fmla="*/ 615763 h 79"/>
                <a:gd name="T96" fmla="*/ 15443 w 104"/>
                <a:gd name="T97" fmla="*/ 607969 h 79"/>
                <a:gd name="T98" fmla="*/ 0 w 104"/>
                <a:gd name="T99" fmla="*/ 561202 h 79"/>
                <a:gd name="T100" fmla="*/ 23164 w 104"/>
                <a:gd name="T101" fmla="*/ 514435 h 79"/>
                <a:gd name="T102" fmla="*/ 30886 w 104"/>
                <a:gd name="T103" fmla="*/ 374134 h 79"/>
                <a:gd name="T104" fmla="*/ 15443 w 104"/>
                <a:gd name="T105" fmla="*/ 506640 h 79"/>
                <a:gd name="T106" fmla="*/ 92658 w 104"/>
                <a:gd name="T107" fmla="*/ 522229 h 79"/>
                <a:gd name="T108" fmla="*/ 131265 w 104"/>
                <a:gd name="T109" fmla="*/ 397518 h 79"/>
                <a:gd name="T110" fmla="*/ 30886 w 104"/>
                <a:gd name="T111" fmla="*/ 374134 h 79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104"/>
                <a:gd name="T169" fmla="*/ 0 h 79"/>
                <a:gd name="T170" fmla="*/ 104 w 104"/>
                <a:gd name="T171" fmla="*/ 79 h 79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104" h="79">
                  <a:moveTo>
                    <a:pt x="16" y="2"/>
                  </a:moveTo>
                  <a:cubicBezTo>
                    <a:pt x="21" y="0"/>
                    <a:pt x="24" y="1"/>
                    <a:pt x="27" y="4"/>
                  </a:cubicBezTo>
                  <a:cubicBezTo>
                    <a:pt x="26" y="20"/>
                    <a:pt x="23" y="35"/>
                    <a:pt x="19" y="48"/>
                  </a:cubicBezTo>
                  <a:cubicBezTo>
                    <a:pt x="14" y="47"/>
                    <a:pt x="9" y="46"/>
                    <a:pt x="4" y="45"/>
                  </a:cubicBezTo>
                  <a:cubicBezTo>
                    <a:pt x="6" y="29"/>
                    <a:pt x="10" y="15"/>
                    <a:pt x="16" y="2"/>
                  </a:cubicBezTo>
                  <a:close/>
                  <a:moveTo>
                    <a:pt x="18" y="65"/>
                  </a:moveTo>
                  <a:cubicBezTo>
                    <a:pt x="16" y="72"/>
                    <a:pt x="16" y="72"/>
                    <a:pt x="16" y="72"/>
                  </a:cubicBezTo>
                  <a:cubicBezTo>
                    <a:pt x="69" y="72"/>
                    <a:pt x="74" y="72"/>
                    <a:pt x="101" y="72"/>
                  </a:cubicBezTo>
                  <a:cubicBezTo>
                    <a:pt x="104" y="72"/>
                    <a:pt x="104" y="72"/>
                    <a:pt x="104" y="72"/>
                  </a:cubicBezTo>
                  <a:cubicBezTo>
                    <a:pt x="104" y="68"/>
                    <a:pt x="104" y="68"/>
                    <a:pt x="104" y="68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90" y="10"/>
                    <a:pt x="90" y="10"/>
                    <a:pt x="90" y="10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31" y="9"/>
                    <a:pt x="31" y="9"/>
                    <a:pt x="31" y="9"/>
                  </a:cubicBezTo>
                  <a:cubicBezTo>
                    <a:pt x="31" y="12"/>
                    <a:pt x="31" y="14"/>
                    <a:pt x="31" y="17"/>
                  </a:cubicBezTo>
                  <a:cubicBezTo>
                    <a:pt x="84" y="17"/>
                    <a:pt x="84" y="17"/>
                    <a:pt x="84" y="17"/>
                  </a:cubicBezTo>
                  <a:cubicBezTo>
                    <a:pt x="83" y="28"/>
                    <a:pt x="83" y="28"/>
                    <a:pt x="83" y="28"/>
                  </a:cubicBezTo>
                  <a:cubicBezTo>
                    <a:pt x="83" y="30"/>
                    <a:pt x="83" y="30"/>
                    <a:pt x="83" y="30"/>
                  </a:cubicBezTo>
                  <a:cubicBezTo>
                    <a:pt x="85" y="30"/>
                    <a:pt x="85" y="30"/>
                    <a:pt x="85" y="30"/>
                  </a:cubicBezTo>
                  <a:cubicBezTo>
                    <a:pt x="97" y="29"/>
                    <a:pt x="97" y="29"/>
                    <a:pt x="97" y="29"/>
                  </a:cubicBezTo>
                  <a:cubicBezTo>
                    <a:pt x="97" y="65"/>
                    <a:pt x="97" y="65"/>
                    <a:pt x="97" y="65"/>
                  </a:cubicBezTo>
                  <a:cubicBezTo>
                    <a:pt x="79" y="65"/>
                    <a:pt x="57" y="65"/>
                    <a:pt x="18" y="65"/>
                  </a:cubicBezTo>
                  <a:close/>
                  <a:moveTo>
                    <a:pt x="95" y="26"/>
                  </a:moveTo>
                  <a:cubicBezTo>
                    <a:pt x="86" y="26"/>
                    <a:pt x="86" y="26"/>
                    <a:pt x="86" y="26"/>
                  </a:cubicBezTo>
                  <a:cubicBezTo>
                    <a:pt x="87" y="18"/>
                    <a:pt x="87" y="18"/>
                    <a:pt x="87" y="18"/>
                  </a:cubicBezTo>
                  <a:cubicBezTo>
                    <a:pt x="95" y="26"/>
                    <a:pt x="95" y="26"/>
                    <a:pt x="95" y="26"/>
                  </a:cubicBezTo>
                  <a:close/>
                  <a:moveTo>
                    <a:pt x="32" y="43"/>
                  </a:moveTo>
                  <a:cubicBezTo>
                    <a:pt x="74" y="43"/>
                    <a:pt x="74" y="43"/>
                    <a:pt x="74" y="43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32" y="45"/>
                    <a:pt x="32" y="45"/>
                    <a:pt x="32" y="45"/>
                  </a:cubicBezTo>
                  <a:cubicBezTo>
                    <a:pt x="32" y="43"/>
                    <a:pt x="32" y="43"/>
                    <a:pt x="32" y="43"/>
                  </a:cubicBezTo>
                  <a:close/>
                  <a:moveTo>
                    <a:pt x="32" y="32"/>
                  </a:moveTo>
                  <a:cubicBezTo>
                    <a:pt x="71" y="32"/>
                    <a:pt x="71" y="32"/>
                    <a:pt x="71" y="32"/>
                  </a:cubicBezTo>
                  <a:cubicBezTo>
                    <a:pt x="71" y="35"/>
                    <a:pt x="71" y="35"/>
                    <a:pt x="71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2"/>
                    <a:pt x="32" y="32"/>
                    <a:pt x="32" y="32"/>
                  </a:cubicBezTo>
                  <a:close/>
                  <a:moveTo>
                    <a:pt x="32" y="22"/>
                  </a:moveTo>
                  <a:cubicBezTo>
                    <a:pt x="71" y="22"/>
                    <a:pt x="71" y="22"/>
                    <a:pt x="71" y="22"/>
                  </a:cubicBezTo>
                  <a:cubicBezTo>
                    <a:pt x="71" y="25"/>
                    <a:pt x="71" y="25"/>
                    <a:pt x="71" y="25"/>
                  </a:cubicBezTo>
                  <a:cubicBezTo>
                    <a:pt x="32" y="25"/>
                    <a:pt x="32" y="25"/>
                    <a:pt x="32" y="25"/>
                  </a:cubicBezTo>
                  <a:cubicBezTo>
                    <a:pt x="32" y="22"/>
                    <a:pt x="32" y="22"/>
                    <a:pt x="32" y="22"/>
                  </a:cubicBezTo>
                  <a:close/>
                  <a:moveTo>
                    <a:pt x="3" y="66"/>
                  </a:moveTo>
                  <a:cubicBezTo>
                    <a:pt x="9" y="68"/>
                    <a:pt x="9" y="68"/>
                    <a:pt x="9" y="68"/>
                  </a:cubicBezTo>
                  <a:cubicBezTo>
                    <a:pt x="9" y="74"/>
                    <a:pt x="9" y="74"/>
                    <a:pt x="9" y="74"/>
                  </a:cubicBezTo>
                  <a:cubicBezTo>
                    <a:pt x="5" y="79"/>
                    <a:pt x="5" y="79"/>
                    <a:pt x="5" y="79"/>
                  </a:cubicBezTo>
                  <a:cubicBezTo>
                    <a:pt x="4" y="79"/>
                    <a:pt x="3" y="79"/>
                    <a:pt x="2" y="78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3" y="66"/>
                    <a:pt x="3" y="66"/>
                    <a:pt x="3" y="66"/>
                  </a:cubicBezTo>
                  <a:close/>
                  <a:moveTo>
                    <a:pt x="4" y="48"/>
                  </a:moveTo>
                  <a:cubicBezTo>
                    <a:pt x="3" y="53"/>
                    <a:pt x="3" y="59"/>
                    <a:pt x="2" y="65"/>
                  </a:cubicBezTo>
                  <a:cubicBezTo>
                    <a:pt x="5" y="65"/>
                    <a:pt x="9" y="66"/>
                    <a:pt x="12" y="67"/>
                  </a:cubicBezTo>
                  <a:cubicBezTo>
                    <a:pt x="14" y="61"/>
                    <a:pt x="15" y="56"/>
                    <a:pt x="17" y="51"/>
                  </a:cubicBezTo>
                  <a:cubicBezTo>
                    <a:pt x="13" y="50"/>
                    <a:pt x="9" y="49"/>
                    <a:pt x="4" y="4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24" name="ZoneTexte 23"/>
          <p:cNvSpPr txBox="1"/>
          <p:nvPr/>
        </p:nvSpPr>
        <p:spPr>
          <a:xfrm flipH="1">
            <a:off x="310309" y="4231360"/>
            <a:ext cx="18715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smtClean="0"/>
              <a:t>Élève: Chao PAN</a:t>
            </a:r>
            <a:endParaRPr lang="fr-FR" sz="2000" dirty="0"/>
          </a:p>
        </p:txBody>
      </p:sp>
      <p:sp>
        <p:nvSpPr>
          <p:cNvPr id="25" name="ZoneTexte 24"/>
          <p:cNvSpPr txBox="1"/>
          <p:nvPr/>
        </p:nvSpPr>
        <p:spPr>
          <a:xfrm flipH="1">
            <a:off x="310308" y="4631470"/>
            <a:ext cx="267781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smtClean="0"/>
              <a:t>Tuteurs professionnels: </a:t>
            </a:r>
          </a:p>
          <a:p>
            <a:r>
              <a:rPr lang="fr-FR" sz="2000" dirty="0" smtClean="0"/>
              <a:t>Thierry COUVANT</a:t>
            </a:r>
          </a:p>
          <a:p>
            <a:r>
              <a:rPr lang="fr-FR" sz="2000" dirty="0" smtClean="0"/>
              <a:t>Julien VIDAL</a:t>
            </a:r>
            <a:endParaRPr lang="fr-FR" sz="2000" dirty="0"/>
          </a:p>
        </p:txBody>
      </p:sp>
      <p:sp>
        <p:nvSpPr>
          <p:cNvPr id="26" name="ZoneTexte 25"/>
          <p:cNvSpPr txBox="1"/>
          <p:nvPr/>
        </p:nvSpPr>
        <p:spPr>
          <a:xfrm flipH="1">
            <a:off x="310308" y="5692480"/>
            <a:ext cx="36315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smtClean="0"/>
              <a:t>Tuteur académique: </a:t>
            </a:r>
          </a:p>
          <a:p>
            <a:r>
              <a:rPr lang="fr-FR" sz="2000" dirty="0"/>
              <a:t>Alain EHRLACHER</a:t>
            </a:r>
          </a:p>
        </p:txBody>
      </p:sp>
      <p:sp>
        <p:nvSpPr>
          <p:cNvPr id="28" name="Rectangle 27"/>
          <p:cNvSpPr/>
          <p:nvPr/>
        </p:nvSpPr>
        <p:spPr>
          <a:xfrm>
            <a:off x="4113920" y="4231360"/>
            <a:ext cx="485801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/>
              <a:t>Projet réalisé au sein de </a:t>
            </a:r>
            <a:r>
              <a:rPr lang="fr-FR" dirty="0" smtClean="0"/>
              <a:t>EDF</a:t>
            </a:r>
          </a:p>
          <a:p>
            <a:endParaRPr lang="fr-FR" dirty="0"/>
          </a:p>
          <a:p>
            <a:r>
              <a:rPr lang="fr-FR" dirty="0"/>
              <a:t>EDF Lab les Renardières, Avenue des Renardières, 77250 Ecuelles-Moret-Loing-et-Orvanne</a:t>
            </a:r>
          </a:p>
          <a:p>
            <a:endParaRPr lang="fr-FR" dirty="0" smtClean="0"/>
          </a:p>
          <a:p>
            <a:r>
              <a:rPr lang="fr-FR" dirty="0" smtClean="0"/>
              <a:t>24/02/2020 </a:t>
            </a:r>
            <a:r>
              <a:rPr lang="fr-FR" dirty="0"/>
              <a:t>– 21/08/2020</a:t>
            </a:r>
          </a:p>
        </p:txBody>
      </p:sp>
      <p:pic>
        <p:nvPicPr>
          <p:cNvPr id="23" name="Image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962" y="403647"/>
            <a:ext cx="1834949" cy="2084196"/>
          </a:xfrm>
          <a:prstGeom prst="rect">
            <a:avLst/>
          </a:prstGeom>
        </p:spPr>
      </p:pic>
      <p:pic>
        <p:nvPicPr>
          <p:cNvPr id="29" name="Image 2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2248" y="403648"/>
            <a:ext cx="3771816" cy="188590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8"/>
          <p:cNvGrpSpPr>
            <a:grpSpLocks/>
          </p:cNvGrpSpPr>
          <p:nvPr/>
        </p:nvGrpSpPr>
        <p:grpSpPr bwMode="auto">
          <a:xfrm>
            <a:off x="611188" y="261940"/>
            <a:ext cx="666750" cy="663575"/>
            <a:chOff x="611187" y="261275"/>
            <a:chExt cx="666069" cy="664458"/>
          </a:xfrm>
        </p:grpSpPr>
        <p:sp>
          <p:nvSpPr>
            <p:cNvPr id="9" name="矩形 8"/>
            <p:cNvSpPr>
              <a:spLocks noChangeAspect="1"/>
            </p:cNvSpPr>
            <p:nvPr/>
          </p:nvSpPr>
          <p:spPr>
            <a:xfrm>
              <a:off x="611187" y="261275"/>
              <a:ext cx="539199" cy="537289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7" name="矩形 16"/>
            <p:cNvSpPr>
              <a:spLocks noChangeAspect="1"/>
            </p:cNvSpPr>
            <p:nvPr/>
          </p:nvSpPr>
          <p:spPr>
            <a:xfrm>
              <a:off x="880786" y="529919"/>
              <a:ext cx="396470" cy="39581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</p:grpSp>
      <p:grpSp>
        <p:nvGrpSpPr>
          <p:cNvPr id="5" name="组合 19"/>
          <p:cNvGrpSpPr>
            <a:grpSpLocks/>
          </p:cNvGrpSpPr>
          <p:nvPr/>
        </p:nvGrpSpPr>
        <p:grpSpPr bwMode="auto">
          <a:xfrm>
            <a:off x="8606984" y="6519865"/>
            <a:ext cx="638618" cy="338137"/>
            <a:chOff x="8663567" y="6519446"/>
            <a:chExt cx="638628" cy="338554"/>
          </a:xfrm>
        </p:grpSpPr>
        <p:sp>
          <p:nvSpPr>
            <p:cNvPr id="21" name="矩形 20"/>
            <p:cNvSpPr/>
            <p:nvPr/>
          </p:nvSpPr>
          <p:spPr>
            <a:xfrm>
              <a:off x="8767200" y="6519446"/>
              <a:ext cx="431807" cy="33855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5134" name="文本框 21"/>
            <p:cNvSpPr txBox="1">
              <a:spLocks noChangeArrowheads="1"/>
            </p:cNvSpPr>
            <p:nvPr/>
          </p:nvSpPr>
          <p:spPr bwMode="auto">
            <a:xfrm>
              <a:off x="8663567" y="6519446"/>
              <a:ext cx="638628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r>
                <a:rPr lang="en-US" altLang="zh-CN" sz="16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31" name="Image 3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113" y="6067110"/>
            <a:ext cx="571307" cy="648909"/>
          </a:xfrm>
          <a:prstGeom prst="rect">
            <a:avLst/>
          </a:prstGeom>
        </p:spPr>
      </p:pic>
      <p:pic>
        <p:nvPicPr>
          <p:cNvPr id="32" name="Imag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051" y="6101759"/>
            <a:ext cx="1174347" cy="587174"/>
          </a:xfrm>
          <a:prstGeom prst="rect">
            <a:avLst/>
          </a:prstGeom>
        </p:spPr>
      </p:pic>
      <p:sp>
        <p:nvSpPr>
          <p:cNvPr id="24" name="文本框 17"/>
          <p:cNvSpPr txBox="1"/>
          <p:nvPr/>
        </p:nvSpPr>
        <p:spPr>
          <a:xfrm>
            <a:off x="106854" y="1094807"/>
            <a:ext cx="50157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fr-FR" altLang="zh-CN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Équations dans le modèle MIK</a:t>
            </a:r>
            <a:endParaRPr lang="fr-FR" altLang="zh-CN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17"/>
          <p:cNvSpPr txBox="1"/>
          <p:nvPr/>
        </p:nvSpPr>
        <p:spPr>
          <a:xfrm>
            <a:off x="1419225" y="361952"/>
            <a:ext cx="210072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fr-FR" altLang="zh-CN" sz="3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Appendice</a:t>
            </a:r>
            <a:endParaRPr lang="fr-FR" altLang="zh-CN" sz="3200" b="1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709420" y="4479262"/>
                <a:ext cx="5815780" cy="37029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ctrlPr>
                            <a:rPr lang="fr-FR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fr-FR">
                              <a:latin typeface="Cambria Math" panose="02040503050406030204" pitchFamily="18" charset="0"/>
                            </a:rPr>
                            <m:t>Ω</m:t>
                          </m:r>
                          <m:r>
                            <a:rPr lang="fr-FR" i="0">
                              <a:latin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fr-FR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b>
                          </m:sSub>
                          <m:r>
                            <a:rPr lang="fr-FR" i="0">
                              <a:latin typeface="Cambria Math" panose="02040503050406030204" pitchFamily="18" charset="0"/>
                            </a:rPr>
                            <m:t>=−</m:t>
                          </m:r>
                          <m:sSub>
                            <m:sSubPr>
                              <m:ctrlPr>
                                <a:rPr lang="fr-FR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b>
                          </m:sSub>
                          <m:r>
                            <a:rPr lang="fr-FR" i="0">
                              <a:latin typeface="Cambria Math" panose="02040503050406030204" pitchFamily="18" charset="0"/>
                            </a:rPr>
                            <m:t>𝛻</m:t>
                          </m:r>
                          <m:sSub>
                            <m:sSubPr>
                              <m:ctrlPr>
                                <a:rPr lang="fr-FR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b>
                          </m:sSub>
                          <m:r>
                            <a:rPr lang="fr-FR" i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fr-FR" i="0">
                              <a:latin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fr-FR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b>
                          </m:sSub>
                          <m:r>
                            <a:rPr lang="fr-FR" i="0">
                              <a:latin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fr-FR" i="1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𝐹𝑒</m:t>
                              </m:r>
                            </m:sub>
                            <m:sup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p>
                          </m:sSubSup>
                          <m:r>
                            <a:rPr lang="fr-FR" i="0">
                              <a:latin typeface="Cambria Math" panose="02040503050406030204" pitchFamily="18" charset="0"/>
                            </a:rPr>
                            <m:t>𝛻</m:t>
                          </m:r>
                          <m:sSub>
                            <m:sSubPr>
                              <m:ctrlPr>
                                <a:rPr lang="fr-FR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𝐹𝑒</m:t>
                              </m:r>
                            </m:sub>
                          </m:sSub>
                          <m:r>
                            <a:rPr lang="fr-FR" i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fr-FR" i="1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𝐶𝑟</m:t>
                              </m:r>
                            </m:sub>
                            <m:sup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p>
                          </m:sSubSup>
                          <m:r>
                            <a:rPr lang="fr-FR" i="0">
                              <a:latin typeface="Cambria Math" panose="02040503050406030204" pitchFamily="18" charset="0"/>
                            </a:rPr>
                            <m:t>𝛻</m:t>
                          </m:r>
                          <m:sSub>
                            <m:sSubPr>
                              <m:ctrlPr>
                                <a:rPr lang="fr-FR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𝐶𝑟</m:t>
                              </m:r>
                            </m:sub>
                          </m:sSub>
                          <m:r>
                            <a:rPr lang="fr-FR" i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fr-FR" i="1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𝑁𝑖</m:t>
                              </m:r>
                            </m:sub>
                            <m:sup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p>
                          </m:sSubSup>
                          <m:r>
                            <a:rPr lang="fr-FR" i="0">
                              <a:latin typeface="Cambria Math" panose="02040503050406030204" pitchFamily="18" charset="0"/>
                            </a:rPr>
                            <m:t>𝛻</m:t>
                          </m:r>
                          <m:sSub>
                            <m:sSubPr>
                              <m:ctrlPr>
                                <a:rPr lang="fr-FR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𝑁𝑖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420" y="4479262"/>
                <a:ext cx="5815780" cy="370294"/>
              </a:xfrm>
              <a:prstGeom prst="rect">
                <a:avLst/>
              </a:prstGeom>
              <a:blipFill>
                <a:blip r:embed="rId4"/>
                <a:stretch>
                  <a:fillRect t="-119672" r="-9224" b="-18360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650516" y="5099569"/>
                <a:ext cx="5815780" cy="4104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ctrlPr>
                            <a:rPr lang="fr-FR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fr-FR">
                              <a:latin typeface="Cambria Math" panose="02040503050406030204" pitchFamily="18" charset="0"/>
                            </a:rPr>
                            <m:t>Ω</m:t>
                          </m:r>
                          <m:r>
                            <a:rPr lang="fr-FR" i="0">
                              <a:latin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fr-FR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fr-FR" i="0">
                              <a:latin typeface="Cambria Math" panose="02040503050406030204" pitchFamily="18" charset="0"/>
                            </a:rPr>
                            <m:t>=−</m:t>
                          </m:r>
                          <m:sSub>
                            <m:sSubPr>
                              <m:ctrlPr>
                                <a:rPr lang="fr-FR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fr-FR" i="0">
                              <a:latin typeface="Cambria Math" panose="02040503050406030204" pitchFamily="18" charset="0"/>
                            </a:rPr>
                            <m:t>𝛻</m:t>
                          </m:r>
                          <m:sSub>
                            <m:sSubPr>
                              <m:ctrlPr>
                                <a:rPr lang="fr-FR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fr-FR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fr-FR" i="0">
                              <a:latin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fr-FR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fr-FR" i="0">
                              <a:latin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fr-FR" i="1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𝐹𝑒</m:t>
                              </m:r>
                            </m:sub>
                            <m:sup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bSup>
                          <m:r>
                            <a:rPr lang="fr-FR" i="0">
                              <a:latin typeface="Cambria Math" panose="02040503050406030204" pitchFamily="18" charset="0"/>
                            </a:rPr>
                            <m:t>𝛻</m:t>
                          </m:r>
                          <m:sSub>
                            <m:sSubPr>
                              <m:ctrlPr>
                                <a:rPr lang="fr-FR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𝐹𝑒</m:t>
                              </m:r>
                            </m:sub>
                          </m:sSub>
                          <m:r>
                            <a:rPr lang="fr-FR" i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fr-FR" i="1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𝐶𝑟</m:t>
                              </m:r>
                            </m:sub>
                            <m:sup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bSup>
                          <m:r>
                            <a:rPr lang="fr-FR" i="0">
                              <a:latin typeface="Cambria Math" panose="02040503050406030204" pitchFamily="18" charset="0"/>
                            </a:rPr>
                            <m:t>𝛻</m:t>
                          </m:r>
                          <m:sSub>
                            <m:sSubPr>
                              <m:ctrlPr>
                                <a:rPr lang="fr-FR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𝐶𝑟</m:t>
                              </m:r>
                            </m:sub>
                          </m:sSub>
                          <m:r>
                            <a:rPr lang="fr-FR" i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fr-FR" i="1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𝑁𝑖</m:t>
                              </m:r>
                            </m:sub>
                            <m:sup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bSup>
                          <m:r>
                            <a:rPr lang="fr-FR" i="0">
                              <a:latin typeface="Cambria Math" panose="02040503050406030204" pitchFamily="18" charset="0"/>
                            </a:rPr>
                            <m:t>𝛻</m:t>
                          </m:r>
                          <m:sSub>
                            <m:sSubPr>
                              <m:ctrlPr>
                                <a:rPr lang="fr-FR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𝑁𝑖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516" y="5099569"/>
                <a:ext cx="5815780" cy="410497"/>
              </a:xfrm>
              <a:prstGeom prst="rect">
                <a:avLst/>
              </a:prstGeom>
              <a:blipFill>
                <a:blip r:embed="rId5"/>
                <a:stretch>
                  <a:fillRect t="-152239" r="-10273" b="-22985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404102" y="2166487"/>
                <a:ext cx="8306513" cy="66293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fr-FR" smtClean="0">
                          <a:latin typeface="Cambria Math" panose="02040503050406030204" pitchFamily="18" charset="0"/>
                        </a:rPr>
                        <m:t>Ω</m:t>
                      </m:r>
                      <m:r>
                        <a:rPr lang="fr-FR" i="0">
                          <a:latin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fr-FR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𝐹𝑒</m:t>
                          </m:r>
                        </m:sub>
                      </m:sSub>
                      <m:r>
                        <a:rPr lang="fr-FR" i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𝛼</m:t>
                      </m:r>
                      <m:sSub>
                        <m:sSubPr>
                          <m:ctrlPr>
                            <a:rPr lang="fr-FR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𝐹𝑒</m:t>
                          </m:r>
                        </m:sub>
                      </m:sSub>
                      <m:d>
                        <m:dPr>
                          <m:ctrlPr>
                            <a:rPr lang="fr-FR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fr-FR" i="0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fr-FR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𝐹𝑒</m:t>
                              </m:r>
                            </m:sub>
                          </m:sSub>
                        </m:e>
                      </m:d>
                      <m:r>
                        <a:rPr lang="fr-FR" i="0">
                          <a:latin typeface="Cambria Math" panose="02040503050406030204" pitchFamily="18" charset="0"/>
                        </a:rPr>
                        <m:t>𝛻</m:t>
                      </m:r>
                      <m:sSub>
                        <m:sSubPr>
                          <m:ctrlPr>
                            <a:rPr lang="fr-FR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𝐹𝑒</m:t>
                          </m:r>
                        </m:sub>
                      </m:sSub>
                      <m:r>
                        <a:rPr lang="fr-FR" i="0">
                          <a:latin typeface="Cambria Math" panose="02040503050406030204" pitchFamily="18" charset="0"/>
                        </a:rPr>
                        <m:t>+[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𝛼</m:t>
                      </m:r>
                      <m:sSub>
                        <m:sSubPr>
                          <m:ctrlPr>
                            <a:rPr lang="fr-FR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𝐶𝑟</m:t>
                          </m:r>
                        </m:sub>
                      </m:sSub>
                      <m:r>
                        <a:rPr lang="fr-FR" i="0">
                          <a:latin typeface="Cambria Math" panose="02040503050406030204" pitchFamily="18" charset="0"/>
                        </a:rPr>
                        <m:t>𝛻</m:t>
                      </m:r>
                      <m:sSub>
                        <m:sSubPr>
                          <m:ctrlPr>
                            <a:rPr lang="fr-FR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𝐶𝑟</m:t>
                          </m:r>
                        </m:sub>
                      </m:sSub>
                      <m:r>
                        <a:rPr lang="fr-FR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𝛼</m:t>
                      </m:r>
                      <m:sSub>
                        <m:sSubPr>
                          <m:ctrlPr>
                            <a:rPr lang="fr-FR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𝑁𝑖</m:t>
                          </m:r>
                        </m:sub>
                      </m:sSub>
                      <m:r>
                        <a:rPr lang="fr-FR" i="0">
                          <a:latin typeface="Cambria Math" panose="02040503050406030204" pitchFamily="18" charset="0"/>
                        </a:rPr>
                        <m:t>𝛻</m:t>
                      </m:r>
                      <m:sSub>
                        <m:sSubPr>
                          <m:ctrlPr>
                            <a:rPr lang="fr-FR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𝑁𝑖</m:t>
                          </m:r>
                        </m:sub>
                      </m:sSub>
                      <m:r>
                        <a:rPr lang="fr-FR" i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fr-FR" i="1">
                              <a:latin typeface="Cambria Math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fr-FR" i="1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𝐹𝑒</m:t>
                              </m:r>
                            </m:sub>
                            <m:sup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p>
                          </m:sSubSup>
                          <m:r>
                            <a:rPr lang="fr-FR" i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fr-FR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b>
                          </m:sSub>
                        </m:e>
                      </m:d>
                      <m:r>
                        <a:rPr lang="fr-FR" i="0">
                          <a:latin typeface="Cambria Math" panose="02040503050406030204" pitchFamily="18" charset="0"/>
                        </a:rPr>
                        <m:t>𝛻</m:t>
                      </m:r>
                      <m:sSub>
                        <m:sSubPr>
                          <m:ctrlPr>
                            <a:rPr lang="fr-FR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r>
                        <a:rPr lang="fr-FR" i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fr-FR" i="0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fr-FR" i="0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fr-FR" i="1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𝐹𝑒</m:t>
                          </m:r>
                        </m:sub>
                        <m:sup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  <m:r>
                        <a:rPr lang="fr-FR" i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fr-FR" i="0">
                          <a:latin typeface="Cambria Math" panose="02040503050406030204" pitchFamily="18" charset="0"/>
                        </a:rPr>
                        <m:t>𝛻</m:t>
                      </m:r>
                      <m:sSub>
                        <m:sSubPr>
                          <m:ctrlPr>
                            <a:rPr lang="fr-FR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fr-FR" i="0">
                          <a:latin typeface="Cambria Math" panose="02040503050406030204" pitchFamily="18" charset="0"/>
                        </a:rPr>
                        <m:t>]</m:t>
                      </m:r>
                      <m:sSub>
                        <m:sSubPr>
                          <m:ctrlPr>
                            <a:rPr lang="fr-FR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𝐹𝑒</m:t>
                          </m:r>
                        </m:sub>
                      </m:sSub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102" y="2166487"/>
                <a:ext cx="8306513" cy="662938"/>
              </a:xfrm>
              <a:prstGeom prst="rect">
                <a:avLst/>
              </a:prstGeom>
              <a:blipFill>
                <a:blip r:embed="rId6"/>
                <a:stretch>
                  <a:fillRect b="-825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468011" y="2892141"/>
                <a:ext cx="8242604" cy="66486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fr-FR" smtClean="0">
                          <a:latin typeface="Cambria Math" panose="02040503050406030204" pitchFamily="18" charset="0"/>
                        </a:rPr>
                        <m:t>Ω</m:t>
                      </m:r>
                      <m:r>
                        <a:rPr lang="fr-FR" i="0">
                          <a:latin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fr-FR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𝐶𝑟</m:t>
                          </m:r>
                        </m:sub>
                      </m:sSub>
                      <m:r>
                        <a:rPr lang="fr-FR" i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𝛼</m:t>
                      </m:r>
                      <m:sSub>
                        <m:sSubPr>
                          <m:ctrlPr>
                            <a:rPr lang="fr-FR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𝐶𝑟</m:t>
                          </m:r>
                        </m:sub>
                      </m:sSub>
                      <m:d>
                        <m:dPr>
                          <m:ctrlPr>
                            <a:rPr lang="fr-FR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fr-FR" i="0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fr-FR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𝐶𝑟</m:t>
                              </m:r>
                            </m:sub>
                          </m:sSub>
                        </m:e>
                      </m:d>
                      <m:r>
                        <a:rPr lang="fr-FR" i="0">
                          <a:latin typeface="Cambria Math" panose="02040503050406030204" pitchFamily="18" charset="0"/>
                        </a:rPr>
                        <m:t>𝛻</m:t>
                      </m:r>
                      <m:sSub>
                        <m:sSubPr>
                          <m:ctrlPr>
                            <a:rPr lang="fr-FR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𝐶𝑟</m:t>
                          </m:r>
                        </m:sub>
                      </m:sSub>
                      <m:r>
                        <a:rPr lang="fr-FR" i="0">
                          <a:latin typeface="Cambria Math" panose="02040503050406030204" pitchFamily="18" charset="0"/>
                        </a:rPr>
                        <m:t>+[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𝛼</m:t>
                      </m:r>
                      <m:sSub>
                        <m:sSubPr>
                          <m:ctrlPr>
                            <a:rPr lang="fr-FR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𝐹𝑒</m:t>
                          </m:r>
                        </m:sub>
                      </m:sSub>
                      <m:r>
                        <a:rPr lang="fr-FR" i="0">
                          <a:latin typeface="Cambria Math" panose="02040503050406030204" pitchFamily="18" charset="0"/>
                        </a:rPr>
                        <m:t>𝛻</m:t>
                      </m:r>
                      <m:sSub>
                        <m:sSubPr>
                          <m:ctrlPr>
                            <a:rPr lang="fr-FR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𝐹𝑒</m:t>
                          </m:r>
                        </m:sub>
                      </m:sSub>
                      <m:r>
                        <a:rPr lang="fr-FR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𝛼</m:t>
                      </m:r>
                      <m:sSub>
                        <m:sSubPr>
                          <m:ctrlPr>
                            <a:rPr lang="fr-FR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𝑁𝑖</m:t>
                          </m:r>
                        </m:sub>
                      </m:sSub>
                      <m:r>
                        <a:rPr lang="fr-FR" i="0">
                          <a:latin typeface="Cambria Math" panose="02040503050406030204" pitchFamily="18" charset="0"/>
                        </a:rPr>
                        <m:t>𝛻</m:t>
                      </m:r>
                      <m:sSub>
                        <m:sSubPr>
                          <m:ctrlPr>
                            <a:rPr lang="fr-FR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𝑁𝑖</m:t>
                          </m:r>
                        </m:sub>
                      </m:sSub>
                      <m:r>
                        <a:rPr lang="fr-FR" i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fr-FR" i="1">
                              <a:latin typeface="Cambria Math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fr-FR" i="1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𝐶𝑟</m:t>
                              </m:r>
                            </m:sub>
                            <m:sup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p>
                          </m:sSubSup>
                          <m:r>
                            <a:rPr lang="fr-FR" i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fr-FR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b>
                          </m:sSub>
                        </m:e>
                      </m:d>
                      <m:r>
                        <a:rPr lang="fr-FR" i="0">
                          <a:latin typeface="Cambria Math" panose="02040503050406030204" pitchFamily="18" charset="0"/>
                        </a:rPr>
                        <m:t>𝛻</m:t>
                      </m:r>
                      <m:sSub>
                        <m:sSubPr>
                          <m:ctrlPr>
                            <a:rPr lang="fr-FR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r>
                        <a:rPr lang="fr-FR" i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fr-FR" i="0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fr-FR" i="0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fr-FR" i="1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𝐶𝑟</m:t>
                          </m:r>
                        </m:sub>
                        <m:sup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  <m:r>
                        <a:rPr lang="fr-FR" i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fr-FR" i="0">
                          <a:latin typeface="Cambria Math" panose="02040503050406030204" pitchFamily="18" charset="0"/>
                        </a:rPr>
                        <m:t>𝛻</m:t>
                      </m:r>
                      <m:sSub>
                        <m:sSubPr>
                          <m:ctrlPr>
                            <a:rPr lang="fr-FR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fr-FR" i="0">
                          <a:latin typeface="Cambria Math" panose="02040503050406030204" pitchFamily="18" charset="0"/>
                        </a:rPr>
                        <m:t>]</m:t>
                      </m:r>
                      <m:sSub>
                        <m:sSubPr>
                          <m:ctrlPr>
                            <a:rPr lang="fr-FR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𝐶𝑟</m:t>
                          </m:r>
                        </m:sub>
                      </m:sSub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011" y="2892141"/>
                <a:ext cx="8242604" cy="664862"/>
              </a:xfrm>
              <a:prstGeom prst="rect">
                <a:avLst/>
              </a:prstGeom>
              <a:blipFill>
                <a:blip r:embed="rId7"/>
                <a:stretch>
                  <a:fillRect b="-825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ectangle 21"/>
          <p:cNvSpPr/>
          <p:nvPr/>
        </p:nvSpPr>
        <p:spPr>
          <a:xfrm>
            <a:off x="169045" y="1660740"/>
            <a:ext cx="21642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/>
              <a:t>Pour calculer les flux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404101" y="3639878"/>
                <a:ext cx="8306513" cy="67358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fr-FR" smtClean="0">
                          <a:latin typeface="Cambria Math" panose="02040503050406030204" pitchFamily="18" charset="0"/>
                        </a:rPr>
                        <m:t>Ω</m:t>
                      </m:r>
                      <m:r>
                        <a:rPr lang="fr-FR" i="0">
                          <a:latin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fr-FR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𝑁𝑖</m:t>
                          </m:r>
                        </m:sub>
                      </m:sSub>
                      <m:r>
                        <a:rPr lang="fr-FR" i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𝛼</m:t>
                      </m:r>
                      <m:sSub>
                        <m:sSubPr>
                          <m:ctrlPr>
                            <a:rPr lang="fr-FR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𝑁𝑖</m:t>
                          </m:r>
                        </m:sub>
                      </m:sSub>
                      <m:d>
                        <m:dPr>
                          <m:ctrlPr>
                            <a:rPr lang="fr-FR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fr-FR" i="0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fr-FR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𝑁𝑖</m:t>
                              </m:r>
                            </m:sub>
                          </m:sSub>
                        </m:e>
                      </m:d>
                      <m:r>
                        <a:rPr lang="fr-FR" i="0">
                          <a:latin typeface="Cambria Math" panose="02040503050406030204" pitchFamily="18" charset="0"/>
                        </a:rPr>
                        <m:t>𝛻</m:t>
                      </m:r>
                      <m:sSub>
                        <m:sSubPr>
                          <m:ctrlPr>
                            <a:rPr lang="fr-FR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𝑁𝑖</m:t>
                          </m:r>
                        </m:sub>
                      </m:sSub>
                      <m:r>
                        <a:rPr lang="fr-FR" i="0">
                          <a:latin typeface="Cambria Math" panose="02040503050406030204" pitchFamily="18" charset="0"/>
                        </a:rPr>
                        <m:t>+[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𝛼</m:t>
                      </m:r>
                      <m:sSub>
                        <m:sSubPr>
                          <m:ctrlPr>
                            <a:rPr lang="fr-FR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𝐶𝑟</m:t>
                          </m:r>
                        </m:sub>
                      </m:sSub>
                      <m:r>
                        <a:rPr lang="fr-FR" i="0">
                          <a:latin typeface="Cambria Math" panose="02040503050406030204" pitchFamily="18" charset="0"/>
                        </a:rPr>
                        <m:t>𝛻</m:t>
                      </m:r>
                      <m:sSub>
                        <m:sSubPr>
                          <m:ctrlPr>
                            <a:rPr lang="fr-FR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𝐶𝑟</m:t>
                          </m:r>
                        </m:sub>
                      </m:sSub>
                      <m:r>
                        <a:rPr lang="fr-FR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𝛼</m:t>
                      </m:r>
                      <m:sSub>
                        <m:sSubPr>
                          <m:ctrlPr>
                            <a:rPr lang="fr-FR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𝐹𝑒</m:t>
                          </m:r>
                        </m:sub>
                      </m:sSub>
                      <m:r>
                        <a:rPr lang="fr-FR" i="0">
                          <a:latin typeface="Cambria Math" panose="02040503050406030204" pitchFamily="18" charset="0"/>
                        </a:rPr>
                        <m:t>𝛻</m:t>
                      </m:r>
                      <m:sSub>
                        <m:sSubPr>
                          <m:ctrlPr>
                            <a:rPr lang="fr-FR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𝐹𝑒</m:t>
                          </m:r>
                        </m:sub>
                      </m:sSub>
                      <m:r>
                        <a:rPr lang="fr-FR" i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fr-FR" i="1">
                              <a:latin typeface="Cambria Math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fr-FR" i="1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𝑁𝑖</m:t>
                              </m:r>
                            </m:sub>
                            <m:sup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p>
                          </m:sSubSup>
                          <m:r>
                            <a:rPr lang="fr-FR" i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fr-FR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b>
                          </m:sSub>
                        </m:e>
                      </m:d>
                      <m:r>
                        <a:rPr lang="fr-FR" i="0">
                          <a:latin typeface="Cambria Math" panose="02040503050406030204" pitchFamily="18" charset="0"/>
                        </a:rPr>
                        <m:t>𝛻</m:t>
                      </m:r>
                      <m:sSub>
                        <m:sSubPr>
                          <m:ctrlPr>
                            <a:rPr lang="fr-FR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r>
                        <a:rPr lang="fr-FR" i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fr-FR" i="0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fr-FR" i="0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fr-FR" i="1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𝑁𝑖</m:t>
                          </m:r>
                        </m:sub>
                        <m:sup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  <m:r>
                        <a:rPr lang="fr-FR" i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fr-FR" i="0">
                          <a:latin typeface="Cambria Math" panose="02040503050406030204" pitchFamily="18" charset="0"/>
                        </a:rPr>
                        <m:t>𝛻</m:t>
                      </m:r>
                      <m:sSub>
                        <m:sSubPr>
                          <m:ctrlPr>
                            <a:rPr lang="fr-FR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fr-FR" i="0">
                          <a:latin typeface="Cambria Math" panose="02040503050406030204" pitchFamily="18" charset="0"/>
                        </a:rPr>
                        <m:t>]</m:t>
                      </m:r>
                      <m:sSub>
                        <m:sSubPr>
                          <m:ctrlPr>
                            <a:rPr lang="fr-FR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𝐹𝑒</m:t>
                          </m:r>
                        </m:sub>
                      </m:sSub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101" y="3639878"/>
                <a:ext cx="8306513" cy="673582"/>
              </a:xfrm>
              <a:prstGeom prst="rect">
                <a:avLst/>
              </a:prstGeom>
              <a:blipFill>
                <a:blip r:embed="rId8"/>
                <a:stretch>
                  <a:fillRect b="-810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68132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1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8"/>
          <p:cNvGrpSpPr>
            <a:grpSpLocks/>
          </p:cNvGrpSpPr>
          <p:nvPr/>
        </p:nvGrpSpPr>
        <p:grpSpPr bwMode="auto">
          <a:xfrm>
            <a:off x="611188" y="261940"/>
            <a:ext cx="666750" cy="663575"/>
            <a:chOff x="611187" y="261275"/>
            <a:chExt cx="666069" cy="664458"/>
          </a:xfrm>
        </p:grpSpPr>
        <p:sp>
          <p:nvSpPr>
            <p:cNvPr id="9" name="矩形 8"/>
            <p:cNvSpPr>
              <a:spLocks noChangeAspect="1"/>
            </p:cNvSpPr>
            <p:nvPr/>
          </p:nvSpPr>
          <p:spPr>
            <a:xfrm>
              <a:off x="611187" y="261275"/>
              <a:ext cx="539199" cy="537289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7" name="矩形 16"/>
            <p:cNvSpPr>
              <a:spLocks noChangeAspect="1"/>
            </p:cNvSpPr>
            <p:nvPr/>
          </p:nvSpPr>
          <p:spPr>
            <a:xfrm>
              <a:off x="880786" y="529919"/>
              <a:ext cx="396470" cy="39581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</p:grpSp>
      <p:grpSp>
        <p:nvGrpSpPr>
          <p:cNvPr id="5" name="组合 19"/>
          <p:cNvGrpSpPr>
            <a:grpSpLocks/>
          </p:cNvGrpSpPr>
          <p:nvPr/>
        </p:nvGrpSpPr>
        <p:grpSpPr bwMode="auto">
          <a:xfrm>
            <a:off x="8606984" y="6519865"/>
            <a:ext cx="638618" cy="338137"/>
            <a:chOff x="8663567" y="6519446"/>
            <a:chExt cx="638628" cy="338554"/>
          </a:xfrm>
        </p:grpSpPr>
        <p:sp>
          <p:nvSpPr>
            <p:cNvPr id="21" name="矩形 20"/>
            <p:cNvSpPr/>
            <p:nvPr/>
          </p:nvSpPr>
          <p:spPr>
            <a:xfrm>
              <a:off x="8767200" y="6519446"/>
              <a:ext cx="431807" cy="33855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5134" name="文本框 21"/>
            <p:cNvSpPr txBox="1">
              <a:spLocks noChangeArrowheads="1"/>
            </p:cNvSpPr>
            <p:nvPr/>
          </p:nvSpPr>
          <p:spPr bwMode="auto">
            <a:xfrm>
              <a:off x="8663567" y="6519446"/>
              <a:ext cx="638628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r>
                <a:rPr lang="en-US" altLang="zh-CN" sz="16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31" name="Image 3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113" y="6067110"/>
            <a:ext cx="571307" cy="648909"/>
          </a:xfrm>
          <a:prstGeom prst="rect">
            <a:avLst/>
          </a:prstGeom>
        </p:spPr>
      </p:pic>
      <p:pic>
        <p:nvPicPr>
          <p:cNvPr id="32" name="Imag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051" y="6101759"/>
            <a:ext cx="1174347" cy="587174"/>
          </a:xfrm>
          <a:prstGeom prst="rect">
            <a:avLst/>
          </a:prstGeom>
        </p:spPr>
      </p:pic>
      <p:sp>
        <p:nvSpPr>
          <p:cNvPr id="24" name="文本框 17"/>
          <p:cNvSpPr txBox="1"/>
          <p:nvPr/>
        </p:nvSpPr>
        <p:spPr>
          <a:xfrm>
            <a:off x="106854" y="1094807"/>
            <a:ext cx="50157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fr-FR" altLang="zh-CN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Équations dans le modèle MIK</a:t>
            </a:r>
            <a:endParaRPr lang="fr-FR" altLang="zh-CN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169045" y="1660740"/>
            <a:ext cx="40067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/>
              <a:t>Pour calculer </a:t>
            </a:r>
            <a:r>
              <a:rPr lang="fr-FR" dirty="0"/>
              <a:t>les coefficients de diffusion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175679" y="2238125"/>
                <a:ext cx="2323841" cy="38593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𝐹𝑒</m:t>
                          </m:r>
                        </m:sub>
                      </m:sSub>
                      <m:r>
                        <a:rPr lang="fr-FR" i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fr-FR" i="1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𝐹𝑒</m:t>
                          </m:r>
                        </m:sub>
                        <m:sup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𝑣</m:t>
                          </m:r>
                        </m:sup>
                      </m:sSubSup>
                      <m:sSub>
                        <m:sSubPr>
                          <m:ctrlPr>
                            <a:rPr lang="fr-FR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r>
                        <a:rPr lang="fr-FR" i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fr-FR" i="1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𝐹𝑒</m:t>
                          </m:r>
                        </m:sub>
                        <m:sup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  <m:sSub>
                        <m:sSubPr>
                          <m:ctrlPr>
                            <a:rPr lang="fr-FR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679" y="2238125"/>
                <a:ext cx="2323841" cy="385939"/>
              </a:xfrm>
              <a:prstGeom prst="rect">
                <a:avLst/>
              </a:prstGeom>
              <a:blipFill>
                <a:blip r:embed="rId4"/>
                <a:stretch>
                  <a:fillRect b="-158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175679" y="2750102"/>
                <a:ext cx="2310184" cy="3878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𝐶𝑟</m:t>
                          </m:r>
                        </m:sub>
                      </m:sSub>
                      <m:r>
                        <a:rPr lang="fr-FR" i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fr-FR" i="1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𝐶𝑟</m:t>
                          </m:r>
                        </m:sub>
                        <m:sup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𝑣</m:t>
                          </m:r>
                        </m:sup>
                      </m:sSubSup>
                      <m:sSub>
                        <m:sSubPr>
                          <m:ctrlPr>
                            <a:rPr lang="fr-FR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r>
                        <a:rPr lang="fr-FR" i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fr-FR" i="1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𝐶𝑟</m:t>
                          </m:r>
                        </m:sub>
                        <m:sup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  <m:sSub>
                        <m:sSubPr>
                          <m:ctrlPr>
                            <a:rPr lang="fr-FR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679" y="2750102"/>
                <a:ext cx="2310184" cy="38786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167609" y="3314158"/>
                <a:ext cx="2292294" cy="3956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𝑁𝑖</m:t>
                          </m:r>
                        </m:sub>
                      </m:sSub>
                      <m:r>
                        <a:rPr lang="fr-FR" i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fr-FR" i="1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𝑁𝑖</m:t>
                          </m:r>
                        </m:sub>
                        <m:sup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𝑣</m:t>
                          </m:r>
                        </m:sup>
                      </m:sSubSup>
                      <m:sSub>
                        <m:sSubPr>
                          <m:ctrlPr>
                            <a:rPr lang="fr-FR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r>
                        <a:rPr lang="fr-FR" i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fr-FR" i="1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𝑁𝑖</m:t>
                          </m:r>
                        </m:sub>
                        <m:sup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  <m:sSub>
                        <m:sSubPr>
                          <m:ctrlPr>
                            <a:rPr lang="fr-FR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09" y="3314158"/>
                <a:ext cx="2292294" cy="395621"/>
              </a:xfrm>
              <a:prstGeom prst="rect">
                <a:avLst/>
              </a:prstGeom>
              <a:blipFill>
                <a:blip r:embed="rId6"/>
                <a:stretch>
                  <a:fillRect b="-307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175679" y="3908150"/>
                <a:ext cx="3402149" cy="3702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r>
                        <a:rPr lang="fr-FR" i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fr-FR" i="1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𝐹𝑒</m:t>
                          </m:r>
                        </m:sub>
                        <m:sup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𝑣</m:t>
                          </m:r>
                        </m:sup>
                      </m:sSubSup>
                      <m:sSub>
                        <m:sSubPr>
                          <m:ctrlPr>
                            <a:rPr lang="fr-FR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𝐹𝑒</m:t>
                          </m:r>
                        </m:sub>
                      </m:sSub>
                      <m:r>
                        <a:rPr lang="fr-FR" i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fr-FR" i="1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𝐶𝑟</m:t>
                          </m:r>
                        </m:sub>
                        <m:sup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𝑣</m:t>
                          </m:r>
                        </m:sup>
                      </m:sSubSup>
                      <m:sSub>
                        <m:sSubPr>
                          <m:ctrlPr>
                            <a:rPr lang="fr-FR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𝐶𝑟</m:t>
                          </m:r>
                        </m:sub>
                      </m:sSub>
                      <m:r>
                        <a:rPr lang="fr-FR" i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fr-FR" i="1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𝑁𝑖</m:t>
                          </m:r>
                        </m:sub>
                        <m:sup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𝑣</m:t>
                          </m:r>
                        </m:sup>
                      </m:sSubSup>
                      <m:sSub>
                        <m:sSubPr>
                          <m:ctrlPr>
                            <a:rPr lang="fr-FR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𝑁𝑖</m:t>
                          </m:r>
                        </m:sub>
                      </m:sSub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679" y="3908150"/>
                <a:ext cx="3402149" cy="370294"/>
              </a:xfrm>
              <a:prstGeom prst="rect">
                <a:avLst/>
              </a:prstGeom>
              <a:blipFill>
                <a:blip r:embed="rId7"/>
                <a:stretch>
                  <a:fillRect b="-327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167609" y="4504229"/>
                <a:ext cx="3368358" cy="3956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fr-FR" i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fr-FR" i="1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𝐹𝑒</m:t>
                          </m:r>
                        </m:sub>
                        <m:sup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  <m:sSub>
                        <m:sSubPr>
                          <m:ctrlPr>
                            <a:rPr lang="fr-FR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𝐹𝑒</m:t>
                          </m:r>
                        </m:sub>
                      </m:sSub>
                      <m:r>
                        <a:rPr lang="fr-FR" i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fr-FR" i="1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𝐶𝑟</m:t>
                          </m:r>
                        </m:sub>
                        <m:sup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  <m:sSub>
                        <m:sSubPr>
                          <m:ctrlPr>
                            <a:rPr lang="fr-FR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𝐶𝑟</m:t>
                          </m:r>
                        </m:sub>
                      </m:sSub>
                      <m:r>
                        <a:rPr lang="fr-FR" i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fr-FR" i="1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𝑁𝑖</m:t>
                          </m:r>
                        </m:sub>
                        <m:sup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  <m:sSub>
                        <m:sSubPr>
                          <m:ctrlPr>
                            <a:rPr lang="fr-FR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𝑁𝑖</m:t>
                          </m:r>
                        </m:sub>
                      </m:sSub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09" y="4504229"/>
                <a:ext cx="3368358" cy="395621"/>
              </a:xfrm>
              <a:prstGeom prst="rect">
                <a:avLst/>
              </a:prstGeom>
              <a:blipFill>
                <a:blip r:embed="rId8"/>
                <a:stretch>
                  <a:fillRect b="-307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4175783" y="2154577"/>
                <a:ext cx="3781356" cy="4596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FR" i="1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𝐹𝑒</m:t>
                          </m:r>
                        </m:sub>
                        <m:sup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𝑣</m:t>
                          </m:r>
                        </m:sup>
                      </m:sSubSup>
                      <m:r>
                        <a:rPr lang="fr-FR" i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fr-FR" i="1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𝜈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𝐹𝑒</m:t>
                          </m:r>
                        </m:sub>
                        <m:sup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𝑣</m:t>
                          </m:r>
                        </m:sup>
                      </m:sSubSup>
                      <m:sSup>
                        <m:sSupPr>
                          <m:ctrlPr>
                            <a:rPr lang="fr-FR" i="1">
                              <a:latin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fr-FR" i="1">
                                  <a:latin typeface="Cambria Math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fr-FR" i="1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b>
                                <m:sup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fr-FR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i="0">
                          <a:latin typeface="Cambria Math" panose="02040503050406030204" pitchFamily="18" charset="0"/>
                        </a:rPr>
                        <m:t>,  </m:t>
                      </m:r>
                      <m:sSubSup>
                        <m:sSubSupPr>
                          <m:ctrlPr>
                            <a:rPr lang="fr-FR" i="1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𝐹𝑒</m:t>
                          </m:r>
                        </m:sub>
                        <m:sup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  <m:r>
                        <a:rPr lang="fr-FR" i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fr-FR" i="1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𝜈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𝐹𝑒</m:t>
                          </m:r>
                        </m:sub>
                        <m:sup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  <m:sSup>
                        <m:sSupPr>
                          <m:ctrlPr>
                            <a:rPr lang="fr-FR" i="1">
                              <a:latin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fr-FR" i="1">
                                  <a:latin typeface="Cambria Math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fr-FR" i="1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b>
                                <m:sup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fr-FR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5783" y="2154577"/>
                <a:ext cx="3781356" cy="45967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4203825" y="2867330"/>
                <a:ext cx="3763146" cy="4596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FR" i="1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𝐶𝑟</m:t>
                          </m:r>
                        </m:sub>
                        <m:sup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𝑣</m:t>
                          </m:r>
                        </m:sup>
                      </m:sSubSup>
                      <m:r>
                        <a:rPr lang="fr-FR" i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fr-FR" i="1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𝜈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𝐶𝑟</m:t>
                          </m:r>
                        </m:sub>
                        <m:sup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𝑣</m:t>
                          </m:r>
                        </m:sup>
                      </m:sSubSup>
                      <m:sSup>
                        <m:sSupPr>
                          <m:ctrlPr>
                            <a:rPr lang="fr-FR" i="1">
                              <a:latin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fr-FR" i="1">
                                  <a:latin typeface="Cambria Math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fr-FR" i="1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b>
                                <m:sup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fr-FR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i="0">
                          <a:latin typeface="Cambria Math" panose="02040503050406030204" pitchFamily="18" charset="0"/>
                        </a:rPr>
                        <m:t>,  </m:t>
                      </m:r>
                      <m:sSubSup>
                        <m:sSubSupPr>
                          <m:ctrlPr>
                            <a:rPr lang="fr-FR" i="1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𝐶𝑟</m:t>
                          </m:r>
                        </m:sub>
                        <m:sup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  <m:r>
                        <a:rPr lang="fr-FR" i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fr-FR" i="1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𝜈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𝐶𝑟</m:t>
                          </m:r>
                        </m:sub>
                        <m:sup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  <m:sSup>
                        <m:sSupPr>
                          <m:ctrlPr>
                            <a:rPr lang="fr-FR" i="1">
                              <a:latin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fr-FR" i="1">
                                  <a:latin typeface="Cambria Math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fr-FR" i="1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b>
                                <m:sup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fr-FR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3825" y="2867330"/>
                <a:ext cx="3763146" cy="45967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4215751" y="3580083"/>
                <a:ext cx="3739293" cy="4596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FR" i="1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𝑁𝑖</m:t>
                          </m:r>
                        </m:sub>
                        <m:sup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𝑣</m:t>
                          </m:r>
                        </m:sup>
                      </m:sSubSup>
                      <m:r>
                        <a:rPr lang="fr-FR" i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fr-FR" i="1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𝜈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𝑁𝑖</m:t>
                          </m:r>
                        </m:sub>
                        <m:sup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𝑣</m:t>
                          </m:r>
                        </m:sup>
                      </m:sSubSup>
                      <m:sSup>
                        <m:sSupPr>
                          <m:ctrlPr>
                            <a:rPr lang="fr-FR" i="1">
                              <a:latin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fr-FR" i="1">
                                  <a:latin typeface="Cambria Math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fr-FR" i="1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b>
                                <m:sup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fr-FR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i="0">
                          <a:latin typeface="Cambria Math" panose="02040503050406030204" pitchFamily="18" charset="0"/>
                        </a:rPr>
                        <m:t>,  </m:t>
                      </m:r>
                      <m:sSubSup>
                        <m:sSubSupPr>
                          <m:ctrlPr>
                            <a:rPr lang="fr-FR" i="1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𝑁𝑖</m:t>
                          </m:r>
                        </m:sub>
                        <m:sup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  <m:r>
                        <a:rPr lang="fr-FR" i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fr-FR" i="1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𝜈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𝑁𝑖</m:t>
                          </m:r>
                        </m:sub>
                        <m:sup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  <m:sSup>
                        <m:sSupPr>
                          <m:ctrlPr>
                            <a:rPr lang="fr-FR" i="1">
                              <a:latin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fr-FR" i="1">
                                  <a:latin typeface="Cambria Math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fr-FR" i="1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b>
                                <m:sup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fr-FR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5751" y="3580083"/>
                <a:ext cx="3739293" cy="45967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4215751" y="4127561"/>
                <a:ext cx="2421047" cy="9106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FR" i="1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𝑣</m:t>
                          </m:r>
                        </m:sup>
                      </m:sSubSup>
                      <m:r>
                        <a:rPr lang="fr-FR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fr-FR" i="0">
                          <a:latin typeface="Cambria Math" panose="02040503050406030204" pitchFamily="18" charset="0"/>
                        </a:rPr>
                        <m:t>,  </m:t>
                      </m:r>
                      <m:sSubSup>
                        <m:sSubSupPr>
                          <m:ctrlPr>
                            <a:rPr lang="fr-FR" i="1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  <m:r>
                        <a:rPr lang="fr-FR" i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fr-FR" i="1">
                              <a:latin typeface="Cambria Math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fr-FR" i="1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fr-FR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fr-FR" i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</m:e>
                      </m:rad>
                      <m:r>
                        <a:rPr lang="fr-FR" i="1">
                          <a:latin typeface="Cambria Math" panose="02040503050406030204" pitchFamily="18" charset="0"/>
                        </a:rPr>
                        <m:t>𝜆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5751" y="4127561"/>
                <a:ext cx="2421047" cy="910699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文本框 17"/>
          <p:cNvSpPr txBox="1"/>
          <p:nvPr/>
        </p:nvSpPr>
        <p:spPr>
          <a:xfrm>
            <a:off x="1419225" y="361952"/>
            <a:ext cx="210072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fr-FR" altLang="zh-CN" sz="3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Appendice</a:t>
            </a:r>
            <a:endParaRPr lang="fr-FR" altLang="zh-CN" sz="3200" b="1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8140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>
            <a:spLocks noChangeArrowheads="1"/>
          </p:cNvSpPr>
          <p:nvPr/>
        </p:nvSpPr>
        <p:spPr bwMode="auto">
          <a:xfrm>
            <a:off x="0" y="1851025"/>
            <a:ext cx="4205288" cy="315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19900" b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01</a:t>
            </a:r>
            <a:endParaRPr lang="zh-CN" altLang="en-US" sz="19900" b="1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887790" y="2844802"/>
            <a:ext cx="4662487" cy="5238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fr-FR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Présentation générale</a:t>
            </a:r>
          </a:p>
        </p:txBody>
      </p:sp>
      <p:grpSp>
        <p:nvGrpSpPr>
          <p:cNvPr id="2" name="组合 14"/>
          <p:cNvGrpSpPr>
            <a:grpSpLocks/>
          </p:cNvGrpSpPr>
          <p:nvPr/>
        </p:nvGrpSpPr>
        <p:grpSpPr bwMode="auto">
          <a:xfrm>
            <a:off x="3887790" y="3375025"/>
            <a:ext cx="4662487" cy="107950"/>
            <a:chOff x="3649980" y="3375660"/>
            <a:chExt cx="4663440" cy="108000"/>
          </a:xfrm>
        </p:grpSpPr>
        <p:cxnSp>
          <p:nvCxnSpPr>
            <p:cNvPr id="10" name="直接连接符 9"/>
            <p:cNvCxnSpPr/>
            <p:nvPr/>
          </p:nvCxnSpPr>
          <p:spPr>
            <a:xfrm>
              <a:off x="3734134" y="3429660"/>
              <a:ext cx="4495132" cy="0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椭圆 12"/>
            <p:cNvSpPr>
              <a:spLocks/>
            </p:cNvSpPr>
            <p:nvPr/>
          </p:nvSpPr>
          <p:spPr>
            <a:xfrm>
              <a:off x="3649980" y="3375660"/>
              <a:ext cx="107972" cy="108000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4" name="椭圆 13"/>
            <p:cNvSpPr>
              <a:spLocks/>
            </p:cNvSpPr>
            <p:nvPr/>
          </p:nvSpPr>
          <p:spPr>
            <a:xfrm>
              <a:off x="8205448" y="3375660"/>
              <a:ext cx="107972" cy="108000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</p:grpSp>
      <p:sp useBgFill="1">
        <p:nvSpPr>
          <p:cNvPr id="16" name="文本框 15"/>
          <p:cNvSpPr txBox="1">
            <a:spLocks noChangeArrowheads="1"/>
          </p:cNvSpPr>
          <p:nvPr/>
        </p:nvSpPr>
        <p:spPr bwMode="auto">
          <a:xfrm>
            <a:off x="487363" y="3105150"/>
            <a:ext cx="3230562" cy="647700"/>
          </a:xfrm>
          <a:prstGeom prst="rect">
            <a:avLst/>
          </a:prstGeom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3600" b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PART ONE</a:t>
            </a:r>
            <a:endParaRPr lang="zh-CN" altLang="en-US" sz="3600" b="1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37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16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8"/>
          <p:cNvGrpSpPr>
            <a:grpSpLocks/>
          </p:cNvGrpSpPr>
          <p:nvPr/>
        </p:nvGrpSpPr>
        <p:grpSpPr bwMode="auto">
          <a:xfrm>
            <a:off x="611188" y="261940"/>
            <a:ext cx="666750" cy="663575"/>
            <a:chOff x="611187" y="261275"/>
            <a:chExt cx="666069" cy="664458"/>
          </a:xfrm>
        </p:grpSpPr>
        <p:sp>
          <p:nvSpPr>
            <p:cNvPr id="9" name="矩形 8"/>
            <p:cNvSpPr>
              <a:spLocks noChangeAspect="1"/>
            </p:cNvSpPr>
            <p:nvPr/>
          </p:nvSpPr>
          <p:spPr>
            <a:xfrm>
              <a:off x="611187" y="261275"/>
              <a:ext cx="539199" cy="537289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7" name="矩形 16"/>
            <p:cNvSpPr>
              <a:spLocks noChangeAspect="1"/>
            </p:cNvSpPr>
            <p:nvPr/>
          </p:nvSpPr>
          <p:spPr>
            <a:xfrm>
              <a:off x="880786" y="529919"/>
              <a:ext cx="396470" cy="39581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</p:grpSp>
      <p:grpSp>
        <p:nvGrpSpPr>
          <p:cNvPr id="5" name="组合 19"/>
          <p:cNvGrpSpPr>
            <a:grpSpLocks/>
          </p:cNvGrpSpPr>
          <p:nvPr/>
        </p:nvGrpSpPr>
        <p:grpSpPr bwMode="auto">
          <a:xfrm>
            <a:off x="8606984" y="6519865"/>
            <a:ext cx="638618" cy="338137"/>
            <a:chOff x="8663567" y="6519446"/>
            <a:chExt cx="638628" cy="338554"/>
          </a:xfrm>
        </p:grpSpPr>
        <p:sp>
          <p:nvSpPr>
            <p:cNvPr id="21" name="矩形 20"/>
            <p:cNvSpPr/>
            <p:nvPr/>
          </p:nvSpPr>
          <p:spPr>
            <a:xfrm>
              <a:off x="8767200" y="6519446"/>
              <a:ext cx="431807" cy="33855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5134" name="文本框 21"/>
            <p:cNvSpPr txBox="1">
              <a:spLocks noChangeArrowheads="1"/>
            </p:cNvSpPr>
            <p:nvPr/>
          </p:nvSpPr>
          <p:spPr bwMode="auto">
            <a:xfrm>
              <a:off x="8663567" y="6519446"/>
              <a:ext cx="638628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r>
                <a:rPr lang="en-US" altLang="zh-CN" sz="16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31" name="Image 3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113" y="6067110"/>
            <a:ext cx="571307" cy="648909"/>
          </a:xfrm>
          <a:prstGeom prst="rect">
            <a:avLst/>
          </a:prstGeom>
        </p:spPr>
      </p:pic>
      <p:pic>
        <p:nvPicPr>
          <p:cNvPr id="32" name="Imag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051" y="6101759"/>
            <a:ext cx="1174347" cy="587174"/>
          </a:xfrm>
          <a:prstGeom prst="rect">
            <a:avLst/>
          </a:prstGeom>
        </p:spPr>
      </p:pic>
      <p:sp>
        <p:nvSpPr>
          <p:cNvPr id="24" name="文本框 17"/>
          <p:cNvSpPr txBox="1"/>
          <p:nvPr/>
        </p:nvSpPr>
        <p:spPr>
          <a:xfrm>
            <a:off x="106854" y="1094807"/>
            <a:ext cx="50157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fr-FR" altLang="zh-CN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Équations dans le modèle MIK</a:t>
            </a:r>
            <a:endParaRPr lang="fr-FR" altLang="zh-CN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169045" y="1660740"/>
            <a:ext cx="73207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/>
              <a:t>Pour calculer les fréquences de saute entre un atome et un défaut ponctuel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315690" y="2326273"/>
                <a:ext cx="2908232" cy="6004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FR" i="1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𝜈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𝐹𝑒</m:t>
                          </m:r>
                        </m:sub>
                        <m:sup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𝑣</m:t>
                          </m:r>
                        </m:sup>
                      </m:sSubSup>
                      <m:r>
                        <a:rPr lang="fr-FR" i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𝜈</m:t>
                          </m:r>
                        </m:e>
                        <m:sup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𝑣</m:t>
                          </m:r>
                        </m:sup>
                      </m:sSup>
                      <m:r>
                        <a:rPr lang="fr-FR" i="0">
                          <a:latin typeface="Cambria Math" panose="02040503050406030204" pitchFamily="18" charset="0"/>
                        </a:rPr>
                        <m:t>∙</m:t>
                      </m:r>
                      <m:sSubSup>
                        <m:sSubSupPr>
                          <m:ctrlPr>
                            <a:rPr lang="fr-FR" i="1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𝐹𝑒</m:t>
                          </m:r>
                        </m:sub>
                        <m:sup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𝑣</m:t>
                          </m:r>
                        </m:sup>
                      </m:sSubSup>
                      <m:r>
                        <a:rPr lang="fr-FR" i="0">
                          <a:latin typeface="Cambria Math" panose="02040503050406030204" pitchFamily="18" charset="0"/>
                        </a:rPr>
                        <m:t>∙</m:t>
                      </m:r>
                      <m:sSubSup>
                        <m:sSubSupPr>
                          <m:ctrlPr>
                            <a:rPr lang="fr-FR" i="1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𝐹𝑒</m:t>
                          </m:r>
                        </m:sub>
                        <m:sup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𝑣</m:t>
                          </m:r>
                        </m:sup>
                      </m:sSubSup>
                      <m:r>
                        <a:rPr lang="fr-FR" i="0">
                          <a:latin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fr-FR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fr-FR" i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fr-FR" i="1">
                                  <a:latin typeface="Cambria Math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fr-FR" i="1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𝐹𝑒</m:t>
                                  </m:r>
                                </m:sub>
                                <m:sup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  <m:r>
                                    <a:rPr lang="fr-FR" i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p>
                              </m:sSubSup>
                            </m:num>
                            <m:den>
                              <m:sSub>
                                <m:sSubPr>
                                  <m:ctrlPr>
                                    <a:rPr lang="fr-FR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690" y="2326273"/>
                <a:ext cx="2908232" cy="60048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329348" y="2966750"/>
                <a:ext cx="2894574" cy="60362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FR" i="1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𝜈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𝐶𝑟</m:t>
                          </m:r>
                        </m:sub>
                        <m:sup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𝑣</m:t>
                          </m:r>
                        </m:sup>
                      </m:sSubSup>
                      <m:r>
                        <a:rPr lang="fr-FR" i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𝜈</m:t>
                          </m:r>
                        </m:e>
                        <m:sup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𝑣</m:t>
                          </m:r>
                        </m:sup>
                      </m:sSup>
                      <m:r>
                        <a:rPr lang="fr-FR" i="0">
                          <a:latin typeface="Cambria Math" panose="02040503050406030204" pitchFamily="18" charset="0"/>
                        </a:rPr>
                        <m:t>∙</m:t>
                      </m:r>
                      <m:sSubSup>
                        <m:sSubSupPr>
                          <m:ctrlPr>
                            <a:rPr lang="fr-FR" i="1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𝐶𝑟</m:t>
                          </m:r>
                        </m:sub>
                        <m:sup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𝑣</m:t>
                          </m:r>
                        </m:sup>
                      </m:sSubSup>
                      <m:r>
                        <a:rPr lang="fr-FR" i="0">
                          <a:latin typeface="Cambria Math" panose="02040503050406030204" pitchFamily="18" charset="0"/>
                        </a:rPr>
                        <m:t>∙</m:t>
                      </m:r>
                      <m:sSubSup>
                        <m:sSubSupPr>
                          <m:ctrlPr>
                            <a:rPr lang="fr-FR" i="1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𝐶𝑟</m:t>
                          </m:r>
                        </m:sub>
                        <m:sup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𝑣</m:t>
                          </m:r>
                        </m:sup>
                      </m:sSubSup>
                      <m:r>
                        <a:rPr lang="fr-FR" i="0">
                          <a:latin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fr-FR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fr-FR" i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fr-FR" i="1">
                                  <a:latin typeface="Cambria Math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fr-FR" i="1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𝐶𝑟</m:t>
                                  </m:r>
                                </m:sub>
                                <m:sup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  <m:r>
                                    <a:rPr lang="fr-FR" i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p>
                              </m:sSubSup>
                            </m:num>
                            <m:den>
                              <m:sSub>
                                <m:sSubPr>
                                  <m:ctrlPr>
                                    <a:rPr lang="fr-FR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348" y="2966750"/>
                <a:ext cx="2894574" cy="60362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423766" y="3610369"/>
                <a:ext cx="2897716" cy="6115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FR" i="1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𝜈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𝑁𝑖</m:t>
                          </m:r>
                        </m:sub>
                        <m:sup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𝑣</m:t>
                          </m:r>
                        </m:sup>
                      </m:sSubSup>
                      <m:r>
                        <a:rPr lang="fr-FR" i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𝜈</m:t>
                          </m:r>
                        </m:e>
                        <m:sup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𝑣</m:t>
                          </m:r>
                        </m:sup>
                      </m:sSup>
                      <m:r>
                        <a:rPr lang="fr-FR" i="0">
                          <a:latin typeface="Cambria Math" panose="02040503050406030204" pitchFamily="18" charset="0"/>
                        </a:rPr>
                        <m:t>∙</m:t>
                      </m:r>
                      <m:sSubSup>
                        <m:sSubSupPr>
                          <m:ctrlPr>
                            <a:rPr lang="fr-FR" i="1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𝐹𝑒</m:t>
                          </m:r>
                        </m:sub>
                        <m:sup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𝑣</m:t>
                          </m:r>
                        </m:sup>
                      </m:sSubSup>
                      <m:r>
                        <a:rPr lang="fr-FR" i="0">
                          <a:latin typeface="Cambria Math" panose="02040503050406030204" pitchFamily="18" charset="0"/>
                        </a:rPr>
                        <m:t>∙</m:t>
                      </m:r>
                      <m:sSubSup>
                        <m:sSubSupPr>
                          <m:ctrlPr>
                            <a:rPr lang="fr-FR" i="1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𝐹𝑒</m:t>
                          </m:r>
                        </m:sub>
                        <m:sup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𝑣</m:t>
                          </m:r>
                        </m:sup>
                      </m:sSubSup>
                      <m:r>
                        <a:rPr lang="fr-FR" i="0">
                          <a:latin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fr-FR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fr-FR" i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fr-FR" i="1">
                                  <a:latin typeface="Cambria Math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fr-FR" i="1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𝑁𝑖</m:t>
                                  </m:r>
                                </m:sub>
                                <m:sup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  <m:r>
                                    <a:rPr lang="fr-FR" i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p>
                              </m:sSubSup>
                            </m:num>
                            <m:den>
                              <m:sSub>
                                <m:sSubPr>
                                  <m:ctrlPr>
                                    <a:rPr lang="fr-FR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766" y="3610369"/>
                <a:ext cx="2897716" cy="61157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4105859" y="2306224"/>
                <a:ext cx="2643096" cy="62799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FR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𝜈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𝐹𝑒</m:t>
                          </m:r>
                        </m:sub>
                        <m:sup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  <m:r>
                        <a:rPr lang="fr-FR" i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𝜈</m:t>
                          </m:r>
                        </m:e>
                        <m:sup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  <m:r>
                        <a:rPr lang="fr-FR" i="0">
                          <a:latin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fr-FR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  <m:r>
                        <a:rPr lang="fr-FR" i="0">
                          <a:latin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fr-FR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  <m:r>
                        <a:rPr lang="fr-FR" i="0">
                          <a:latin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fr-FR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fr-FR" i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fr-FR" i="1">
                                  <a:latin typeface="Cambria Math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fr-FR" i="1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𝐹𝑒</m:t>
                                  </m:r>
                                </m:sub>
                                <m:sup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fr-FR" i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p>
                              </m:sSubSup>
                            </m:num>
                            <m:den>
                              <m:sSub>
                                <m:sSubPr>
                                  <m:ctrlPr>
                                    <a:rPr lang="fr-FR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5859" y="2306224"/>
                <a:ext cx="2643096" cy="62799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4110412" y="2952995"/>
                <a:ext cx="2638543" cy="63113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FR" i="1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𝜈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𝐶𝑟</m:t>
                          </m:r>
                        </m:sub>
                        <m:sup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  <m:r>
                        <a:rPr lang="fr-FR" i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𝜈</m:t>
                          </m:r>
                        </m:e>
                        <m:sup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  <m:r>
                        <a:rPr lang="fr-FR" i="0">
                          <a:latin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fr-FR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  <m:r>
                        <a:rPr lang="fr-FR" i="0">
                          <a:latin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fr-FR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  <m:r>
                        <a:rPr lang="fr-FR" i="0">
                          <a:latin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fr-FR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fr-FR" i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fr-FR" i="1">
                                  <a:latin typeface="Cambria Math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fr-FR" i="1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𝐶𝑟</m:t>
                                  </m:r>
                                </m:sub>
                                <m:sup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fr-FR" i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p>
                              </m:sSubSup>
                            </m:num>
                            <m:den>
                              <m:sSub>
                                <m:sSubPr>
                                  <m:ctrlPr>
                                    <a:rPr lang="fr-FR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0412" y="2952995"/>
                <a:ext cx="2638543" cy="63113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4110412" y="3602909"/>
                <a:ext cx="2638543" cy="63536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FR" i="1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𝜈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𝐶𝑟</m:t>
                          </m:r>
                        </m:sub>
                        <m:sup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  <m:r>
                        <a:rPr lang="fr-FR" i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𝜈</m:t>
                          </m:r>
                        </m:e>
                        <m:sup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  <m:r>
                        <a:rPr lang="fr-FR" i="0">
                          <a:latin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fr-FR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  <m:r>
                        <a:rPr lang="fr-FR" i="0">
                          <a:latin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fr-FR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  <m:r>
                        <a:rPr lang="fr-FR" i="0">
                          <a:latin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fr-FR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fr-FR" i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fr-FR" i="1">
                                  <a:latin typeface="Cambria Math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fr-FR" i="1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𝑁𝑖</m:t>
                                  </m:r>
                                </m:sub>
                                <m:sup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fr-FR" i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p>
                              </m:sSubSup>
                            </m:num>
                            <m:den>
                              <m:sSub>
                                <m:sSubPr>
                                  <m:ctrlPr>
                                    <a:rPr lang="fr-FR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0412" y="3602909"/>
                <a:ext cx="2638543" cy="63536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文本框 17"/>
          <p:cNvSpPr txBox="1"/>
          <p:nvPr/>
        </p:nvSpPr>
        <p:spPr>
          <a:xfrm>
            <a:off x="1419225" y="361952"/>
            <a:ext cx="210072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fr-FR" altLang="zh-CN" sz="3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Appendice</a:t>
            </a:r>
            <a:endParaRPr lang="fr-FR" altLang="zh-CN" sz="3200" b="1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8358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8"/>
          <p:cNvGrpSpPr>
            <a:grpSpLocks/>
          </p:cNvGrpSpPr>
          <p:nvPr/>
        </p:nvGrpSpPr>
        <p:grpSpPr bwMode="auto">
          <a:xfrm>
            <a:off x="611188" y="261940"/>
            <a:ext cx="666750" cy="663575"/>
            <a:chOff x="611187" y="261275"/>
            <a:chExt cx="666069" cy="664458"/>
          </a:xfrm>
        </p:grpSpPr>
        <p:sp>
          <p:nvSpPr>
            <p:cNvPr id="9" name="矩形 8"/>
            <p:cNvSpPr>
              <a:spLocks noChangeAspect="1"/>
            </p:cNvSpPr>
            <p:nvPr/>
          </p:nvSpPr>
          <p:spPr>
            <a:xfrm>
              <a:off x="611187" y="261275"/>
              <a:ext cx="539199" cy="537289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7" name="矩形 16"/>
            <p:cNvSpPr>
              <a:spLocks noChangeAspect="1"/>
            </p:cNvSpPr>
            <p:nvPr/>
          </p:nvSpPr>
          <p:spPr>
            <a:xfrm>
              <a:off x="880786" y="529919"/>
              <a:ext cx="396470" cy="39581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</p:grpSp>
      <p:grpSp>
        <p:nvGrpSpPr>
          <p:cNvPr id="5" name="组合 19"/>
          <p:cNvGrpSpPr>
            <a:grpSpLocks/>
          </p:cNvGrpSpPr>
          <p:nvPr/>
        </p:nvGrpSpPr>
        <p:grpSpPr bwMode="auto">
          <a:xfrm>
            <a:off x="8606984" y="6519865"/>
            <a:ext cx="638618" cy="338137"/>
            <a:chOff x="8663567" y="6519446"/>
            <a:chExt cx="638628" cy="338554"/>
          </a:xfrm>
        </p:grpSpPr>
        <p:sp>
          <p:nvSpPr>
            <p:cNvPr id="21" name="矩形 20"/>
            <p:cNvSpPr/>
            <p:nvPr/>
          </p:nvSpPr>
          <p:spPr>
            <a:xfrm>
              <a:off x="8767200" y="6519446"/>
              <a:ext cx="431807" cy="33855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5134" name="文本框 21"/>
            <p:cNvSpPr txBox="1">
              <a:spLocks noChangeArrowheads="1"/>
            </p:cNvSpPr>
            <p:nvPr/>
          </p:nvSpPr>
          <p:spPr bwMode="auto">
            <a:xfrm>
              <a:off x="8663567" y="6519446"/>
              <a:ext cx="638628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r>
                <a:rPr lang="en-US" altLang="zh-CN" sz="16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31" name="Image 3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113" y="6067110"/>
            <a:ext cx="571307" cy="648909"/>
          </a:xfrm>
          <a:prstGeom prst="rect">
            <a:avLst/>
          </a:prstGeom>
        </p:spPr>
      </p:pic>
      <p:pic>
        <p:nvPicPr>
          <p:cNvPr id="32" name="Imag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051" y="6101759"/>
            <a:ext cx="1174347" cy="587174"/>
          </a:xfrm>
          <a:prstGeom prst="rect">
            <a:avLst/>
          </a:prstGeom>
        </p:spPr>
      </p:pic>
      <p:sp>
        <p:nvSpPr>
          <p:cNvPr id="24" name="文本框 17"/>
          <p:cNvSpPr txBox="1"/>
          <p:nvPr/>
        </p:nvSpPr>
        <p:spPr>
          <a:xfrm>
            <a:off x="106854" y="1094807"/>
            <a:ext cx="50157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fr-FR" altLang="zh-CN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Équations dans le modèle MIK</a:t>
            </a:r>
            <a:endParaRPr lang="fr-FR" altLang="zh-CN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169045" y="1660740"/>
            <a:ext cx="39528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/>
              <a:t>Pour calculer les énergies de migrations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106854" y="2341132"/>
                <a:ext cx="8500130" cy="284898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FR" i="1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𝐹𝑒</m:t>
                          </m:r>
                        </m:sub>
                        <m:sup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fr-FR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</m:sSubSup>
                      <m:r>
                        <a:rPr lang="fr-FR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𝐹𝑒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fr-FR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fr-FR" i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fr-FR" i="1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fr-FR" i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num>
                            <m:den>
                              <m:r>
                                <a:rPr lang="fr-FR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bSup>
                            <m:sSubSupPr>
                              <m:ctrlPr>
                                <a:rPr lang="fr-FR" i="1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𝐹𝑒</m:t>
                              </m:r>
                            </m:sub>
                            <m:sup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𝑐𝑜h</m:t>
                              </m:r>
                            </m:sup>
                          </m:sSubSup>
                          <m:r>
                            <a:rPr lang="fr-FR" i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fr-FR" i="1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fr-FR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fr-FR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bSup>
                            <m:sSubSupPr>
                              <m:ctrlPr>
                                <a:rPr lang="fr-FR" i="1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𝑝𝑢𝑟𝑒</m:t>
                              </m:r>
                              <m:r>
                                <a:rPr lang="fr-FR" i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𝐹𝑒</m:t>
                              </m:r>
                            </m:sub>
                            <m:sup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fr-FR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</m:sSubSup>
                          <m:r>
                            <a:rPr lang="fr-FR" i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fr-FR" i="1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fr-FR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fr-FR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bSup>
                            <m:sSubSupPr>
                              <m:ctrlPr>
                                <a:rPr lang="fr-FR" i="1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𝐹𝑒</m:t>
                              </m:r>
                            </m:sub>
                            <m:sup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fr-FR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p>
                          </m:sSubSup>
                        </m:e>
                      </m:d>
                      <m:r>
                        <a:rPr lang="fr-FR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𝐶𝑟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fr-FR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fr-FR" i="0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fr-FR" i="1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𝐹𝑒</m:t>
                              </m:r>
                            </m:sub>
                            <m:sup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𝑐𝑜h</m:t>
                              </m:r>
                            </m:sup>
                          </m:sSubSup>
                          <m:r>
                            <a:rPr lang="fr-FR" i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fr-FR" i="1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fr-FR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fr-FR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bSup>
                            <m:sSubSupPr>
                              <m:ctrlPr>
                                <a:rPr lang="fr-FR" i="1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𝐶𝑟</m:t>
                              </m:r>
                            </m:sub>
                            <m:sup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𝑐𝑜h</m:t>
                              </m:r>
                            </m:sup>
                          </m:sSubSup>
                          <m:r>
                            <a:rPr lang="fr-FR" i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fr-FR" i="1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fr-FR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fr-FR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bSup>
                            <m:sSubSupPr>
                              <m:ctrlPr>
                                <a:rPr lang="fr-FR" i="1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𝑝𝑢𝑟𝑒</m:t>
                              </m:r>
                              <m:r>
                                <a:rPr lang="fr-FR" i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𝐶𝑟</m:t>
                              </m:r>
                            </m:sub>
                            <m:sup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fr-FR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</m:sSubSup>
                          <m:r>
                            <a:rPr lang="fr-FR" i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fr-FR" i="1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fr-FR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fr-FR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bSup>
                            <m:sSubSupPr>
                              <m:ctrlPr>
                                <a:rPr lang="fr-FR" i="1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𝐶𝑟</m:t>
                              </m:r>
                            </m:sub>
                            <m:sup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fr-FR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p>
                          </m:sSubSup>
                          <m:r>
                            <a:rPr lang="fr-FR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𝑍</m:t>
                          </m:r>
                          <m:sSubSup>
                            <m:sSubSupPr>
                              <m:ctrlPr>
                                <a:rPr lang="fr-FR" i="1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𝐹𝑒𝐶𝑟</m:t>
                              </m:r>
                            </m:sub>
                            <m:sup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𝑜𝑟𝑑</m:t>
                              </m:r>
                            </m:sup>
                          </m:sSubSup>
                        </m:e>
                      </m:d>
                      <m:r>
                        <a:rPr lang="fr-FR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𝑁𝑖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fr-FR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fr-FR" i="0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fr-FR" i="1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𝐹𝑒</m:t>
                              </m:r>
                            </m:sub>
                            <m:sup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𝑐𝑜h</m:t>
                              </m:r>
                            </m:sup>
                          </m:sSubSup>
                          <m:r>
                            <a:rPr lang="fr-FR" i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fr-FR" i="1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fr-FR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fr-FR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bSup>
                            <m:sSubSupPr>
                              <m:ctrlPr>
                                <a:rPr lang="fr-FR" i="1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𝑁𝑖</m:t>
                              </m:r>
                            </m:sub>
                            <m:sup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𝑐𝑜h</m:t>
                              </m:r>
                            </m:sup>
                          </m:sSubSup>
                          <m:r>
                            <a:rPr lang="fr-FR" i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fr-FR" i="1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fr-FR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fr-FR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bSup>
                            <m:sSubSupPr>
                              <m:ctrlPr>
                                <a:rPr lang="fr-FR" i="1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𝑝𝑢𝑟𝑒</m:t>
                              </m:r>
                              <m:r>
                                <a:rPr lang="fr-FR" i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𝑁𝑖</m:t>
                              </m:r>
                            </m:sub>
                            <m:sup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fr-FR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</m:sSubSup>
                          <m:r>
                            <a:rPr lang="fr-FR" i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fr-FR" i="1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fr-FR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fr-FR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bSup>
                            <m:sSubSupPr>
                              <m:ctrlPr>
                                <a:rPr lang="fr-FR" i="1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𝑁𝑖</m:t>
                              </m:r>
                            </m:sub>
                            <m:sup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fr-FR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p>
                          </m:sSubSup>
                          <m:r>
                            <a:rPr lang="fr-FR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𝑍</m:t>
                          </m:r>
                          <m:sSubSup>
                            <m:sSubSupPr>
                              <m:ctrlPr>
                                <a:rPr lang="fr-FR" i="1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𝑁𝑖𝐹𝑒</m:t>
                              </m:r>
                            </m:sub>
                            <m:sup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𝑜𝑟𝑑</m:t>
                              </m:r>
                            </m:sup>
                          </m:sSubSup>
                        </m:e>
                      </m:d>
                      <m:r>
                        <a:rPr lang="fr-FR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fr-FR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fr-FR" i="0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fr-FR" i="1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𝐹𝑒</m:t>
                              </m:r>
                            </m:sub>
                            <m:sup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𝑐𝑜h</m:t>
                              </m:r>
                            </m:sup>
                          </m:sSubSup>
                          <m:r>
                            <a:rPr lang="fr-FR" i="0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fr-FR" i="1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𝐹𝑒</m:t>
                              </m:r>
                            </m:sub>
                            <m:sup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fr-FR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p>
                          </m:sSubSup>
                        </m:e>
                      </m:d>
                      <m:r>
                        <a:rPr lang="fr-FR" i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fr-FR" i="1">
                              <a:latin typeface="Cambria Math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fr-FR" i="1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fr-FR" i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num>
                            <m:den>
                              <m:r>
                                <a:rPr lang="fr-FR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bSup>
                            <m:sSubSupPr>
                              <m:ctrlPr>
                                <a:rPr lang="fr-FR" i="1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𝐹𝑒</m:t>
                              </m:r>
                            </m:sub>
                            <m:sup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𝑐𝑜h</m:t>
                              </m:r>
                            </m:sup>
                          </m:sSubSup>
                          <m:r>
                            <a:rPr lang="fr-FR" i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fr-FR" i="1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fr-FR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fr-FR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bSup>
                            <m:sSubSupPr>
                              <m:ctrlPr>
                                <a:rPr lang="fr-FR" i="1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𝑝𝑢𝑟𝑒</m:t>
                              </m:r>
                              <m:r>
                                <a:rPr lang="fr-FR" i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𝐹𝑒</m:t>
                              </m:r>
                            </m:sub>
                            <m:sup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fr-FR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</m:sSubSup>
                          <m:r>
                            <a:rPr lang="fr-FR" i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fr-FR" i="1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fr-FR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fr-FR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bSup>
                            <m:sSubSupPr>
                              <m:ctrlPr>
                                <a:rPr lang="fr-FR" i="1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𝐹𝑒</m:t>
                              </m:r>
                            </m:sub>
                            <m:sup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fr-FR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854" y="2341132"/>
                <a:ext cx="8500130" cy="284898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文本框 17"/>
          <p:cNvSpPr txBox="1"/>
          <p:nvPr/>
        </p:nvSpPr>
        <p:spPr>
          <a:xfrm>
            <a:off x="1419225" y="361952"/>
            <a:ext cx="210072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fr-FR" altLang="zh-CN" sz="3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Appendice</a:t>
            </a:r>
            <a:endParaRPr lang="fr-FR" altLang="zh-CN" sz="3200" b="1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7341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14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8"/>
          <p:cNvGrpSpPr>
            <a:grpSpLocks/>
          </p:cNvGrpSpPr>
          <p:nvPr/>
        </p:nvGrpSpPr>
        <p:grpSpPr bwMode="auto">
          <a:xfrm>
            <a:off x="611188" y="261940"/>
            <a:ext cx="666750" cy="663575"/>
            <a:chOff x="611187" y="261275"/>
            <a:chExt cx="666069" cy="664458"/>
          </a:xfrm>
        </p:grpSpPr>
        <p:sp>
          <p:nvSpPr>
            <p:cNvPr id="9" name="矩形 8"/>
            <p:cNvSpPr>
              <a:spLocks noChangeAspect="1"/>
            </p:cNvSpPr>
            <p:nvPr/>
          </p:nvSpPr>
          <p:spPr>
            <a:xfrm>
              <a:off x="611187" y="261275"/>
              <a:ext cx="539199" cy="537289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7" name="矩形 16"/>
            <p:cNvSpPr>
              <a:spLocks noChangeAspect="1"/>
            </p:cNvSpPr>
            <p:nvPr/>
          </p:nvSpPr>
          <p:spPr>
            <a:xfrm>
              <a:off x="880786" y="529919"/>
              <a:ext cx="396470" cy="39581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</p:grpSp>
      <p:grpSp>
        <p:nvGrpSpPr>
          <p:cNvPr id="5" name="组合 19"/>
          <p:cNvGrpSpPr>
            <a:grpSpLocks/>
          </p:cNvGrpSpPr>
          <p:nvPr/>
        </p:nvGrpSpPr>
        <p:grpSpPr bwMode="auto">
          <a:xfrm>
            <a:off x="8606984" y="6519865"/>
            <a:ext cx="638618" cy="338137"/>
            <a:chOff x="8663567" y="6519446"/>
            <a:chExt cx="638628" cy="338554"/>
          </a:xfrm>
        </p:grpSpPr>
        <p:sp>
          <p:nvSpPr>
            <p:cNvPr id="21" name="矩形 20"/>
            <p:cNvSpPr/>
            <p:nvPr/>
          </p:nvSpPr>
          <p:spPr>
            <a:xfrm>
              <a:off x="8767200" y="6519446"/>
              <a:ext cx="431807" cy="33855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5134" name="文本框 21"/>
            <p:cNvSpPr txBox="1">
              <a:spLocks noChangeArrowheads="1"/>
            </p:cNvSpPr>
            <p:nvPr/>
          </p:nvSpPr>
          <p:spPr bwMode="auto">
            <a:xfrm>
              <a:off x="8663567" y="6519446"/>
              <a:ext cx="638628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16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05</a:t>
              </a:r>
              <a:endPara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31" name="Image 3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113" y="6067110"/>
            <a:ext cx="571307" cy="648909"/>
          </a:xfrm>
          <a:prstGeom prst="rect">
            <a:avLst/>
          </a:prstGeom>
        </p:spPr>
      </p:pic>
      <p:pic>
        <p:nvPicPr>
          <p:cNvPr id="32" name="Imag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051" y="6101759"/>
            <a:ext cx="1174347" cy="587174"/>
          </a:xfrm>
          <a:prstGeom prst="rect">
            <a:avLst/>
          </a:prstGeom>
        </p:spPr>
      </p:pic>
      <p:sp>
        <p:nvSpPr>
          <p:cNvPr id="16" name="文本框 17"/>
          <p:cNvSpPr txBox="1"/>
          <p:nvPr/>
        </p:nvSpPr>
        <p:spPr>
          <a:xfrm>
            <a:off x="106854" y="1094807"/>
            <a:ext cx="70608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fr-FR" altLang="zh-CN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Équations dans le modèle généralisé de croissance du film</a:t>
            </a:r>
            <a:endParaRPr lang="fr-FR" altLang="zh-CN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69045" y="1660740"/>
            <a:ext cx="61507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/>
              <a:t>Pour </a:t>
            </a:r>
            <a:r>
              <a:rPr lang="fr-FR" dirty="0"/>
              <a:t>calculer le flux des lacunes d’oxygènes dans le film </a:t>
            </a:r>
            <a:r>
              <a:rPr lang="fr-FR" dirty="0" smtClean="0"/>
              <a:t>d’oxyde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423766" y="2220973"/>
                <a:ext cx="7644581" cy="11921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sSub>
                            <m:sSubPr>
                              <m:ctrlPr>
                                <a:rPr lang="fr-FR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sub>
                          </m:sSub>
                        </m:sub>
                      </m:sSub>
                      <m:r>
                        <a:rPr lang="fr-FR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sSub>
                            <m:sSubPr>
                              <m:ctrlPr>
                                <a:rPr lang="fr-FR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sub>
                          </m:sSub>
                        </m:sub>
                      </m:sSub>
                      <m:f>
                        <m:fPr>
                          <m:ctrlPr>
                            <a:rPr lang="fr-FR" i="1">
                              <a:latin typeface="Cambria Math" charset="0"/>
                            </a:rPr>
                          </m:ctrlPr>
                        </m:fPr>
                        <m:num>
                          <m:d>
                            <m:dPr>
                              <m:begChr m:val=""/>
                              <m:endChr m:val="]"/>
                              <m:ctrlPr>
                                <a:rPr lang="fr-FR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  <m:r>
                                <a:rPr lang="fr-FR" i="0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sSubSup>
                                <m:sSubSupPr>
                                  <m:ctrlPr>
                                    <a:rPr lang="fr-FR" i="1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sub>
                                <m:sup>
                                  <m:r>
                                    <a:rPr lang="fr-FR" i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p>
                              </m:sSubSup>
                              <m:r>
                                <a:rPr lang="fr-FR" i="0">
                                  <a:latin typeface="Cambria Math" panose="02040503050406030204" pitchFamily="18" charset="0"/>
                                </a:rPr>
                                <m:t>+∆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r>
                                <a:rPr lang="fr-FR" i="0">
                                  <a:latin typeface="Cambria Math" panose="02040503050406030204" pitchFamily="18" charset="0"/>
                                </a:rPr>
                                <m:t>(1−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fr-FR" i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fr-FR" i="0">
                                  <a:latin typeface="Cambria Math" panose="02040503050406030204" pitchFamily="18" charset="0"/>
                                </a:rPr>
                                <m:t>))</m:t>
                              </m:r>
                            </m:e>
                          </m:d>
                        </m:num>
                        <m:den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𝑅𝑇𝑥</m:t>
                          </m:r>
                        </m:den>
                      </m:f>
                      <m:sSub>
                        <m:sSubPr>
                          <m:ctrlPr>
                            <a:rPr lang="fr-FR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sSub>
                            <m:sSubPr>
                              <m:ctrlPr>
                                <a:rPr lang="fr-FR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sub>
                          </m:sSub>
                        </m:sub>
                      </m:sSub>
                      <m:f>
                        <m:fPr>
                          <m:ctrlPr>
                            <a:rPr lang="fr-FR" i="1">
                              <a:latin typeface="Cambria Math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fr-FR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fr-FR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𝑂</m:t>
                                  </m:r>
                                </m:sub>
                              </m:sSub>
                            </m:sub>
                          </m:sSub>
                          <m:sSub>
                            <m:sSubPr>
                              <m:ctrlPr>
                                <a:rPr lang="fr-FR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fr-FR" i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</m:e>
                            <m:sub>
                              <m:f>
                                <m:fPr>
                                  <m:type m:val="lin"/>
                                  <m:ctrlPr>
                                    <a:rPr lang="fr-FR" i="1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num>
                                <m:den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den>
                              </m:f>
                            </m:sub>
                          </m:sSub>
                          <m:r>
                            <a:rPr lang="fr-FR" i="0"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fr-FR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fr-FR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fr-FR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𝑂</m:t>
                                      </m:r>
                                    </m:sub>
                                  </m:sSub>
                                </m:sub>
                              </m:sSub>
                              <m:f>
                                <m:fPr>
                                  <m:ctrlPr>
                                    <a:rPr lang="fr-FR" i="1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begChr m:val=""/>
                                      <m:ctrlPr>
                                        <a:rPr lang="fr-FR" i="1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fr-FR" i="1">
                                              <a:latin typeface="Cambria Math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  <m:t>𝜙</m:t>
                                          </m:r>
                                        </m:e>
                                        <m:sub>
                                          <m: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sub>
                                        <m:sup>
                                          <m:r>
                                            <a:rPr lang="fr-FR" i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p>
                                      </m:sSubSup>
                                      <m:r>
                                        <a:rPr lang="fr-FR" i="0">
                                          <a:latin typeface="Cambria Math" panose="02040503050406030204" pitchFamily="18" charset="0"/>
                                        </a:rPr>
                                        <m:t>+∆</m:t>
                                      </m:r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  <m:r>
                                        <a:rPr lang="fr-FR" i="0">
                                          <a:latin typeface="Cambria Math" panose="02040503050406030204" pitchFamily="18" charset="0"/>
                                        </a:rPr>
                                        <m:t>(1−</m:t>
                                      </m:r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  <m:r>
                                        <a:rPr lang="fr-FR" i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i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𝑅𝑇</m:t>
                                  </m:r>
                                </m:den>
                              </m:f>
                            </m:sup>
                          </m:sSup>
                          <m:r>
                            <a:rPr lang="fr-FR" i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fr-FR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fr-FR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𝑂</m:t>
                                  </m:r>
                                </m:sub>
                              </m:sSub>
                            </m:sub>
                          </m:sSub>
                          <m:sSub>
                            <m:sSubPr>
                              <m:ctrlPr>
                                <a:rPr lang="fr-FR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fr-FR" i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</m:e>
                            <m:sub>
                              <m:f>
                                <m:fPr>
                                  <m:type m:val="lin"/>
                                  <m:ctrlPr>
                                    <a:rPr lang="fr-FR" i="1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num>
                                <m:den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den>
                              </m:f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fr-FR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fr-FR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fr-FR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𝑂</m:t>
                                      </m:r>
                                    </m:sub>
                                  </m:sSub>
                                </m:sub>
                              </m:s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  <m:f>
                                <m:fPr>
                                  <m:ctrlPr>
                                    <a:rPr lang="fr-FR" i="1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begChr m:val=""/>
                                      <m:ctrlPr>
                                        <a:rPr lang="fr-FR" i="1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fr-FR" i="1">
                                              <a:latin typeface="Cambria Math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  <m:t>𝜙</m:t>
                                          </m:r>
                                        </m:e>
                                        <m:sub>
                                          <m: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sub>
                                        <m:sup>
                                          <m:r>
                                            <a:rPr lang="fr-FR" i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p>
                                      </m:sSubSup>
                                      <m:r>
                                        <a:rPr lang="fr-FR" i="0">
                                          <a:latin typeface="Cambria Math" panose="02040503050406030204" pitchFamily="18" charset="0"/>
                                        </a:rPr>
                                        <m:t>+∆</m:t>
                                      </m:r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  <m:r>
                                        <a:rPr lang="fr-FR" i="0">
                                          <a:latin typeface="Cambria Math" panose="02040503050406030204" pitchFamily="18" charset="0"/>
                                        </a:rPr>
                                        <m:t>(1−</m:t>
                                      </m:r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  <m:r>
                                        <a:rPr lang="fr-FR" i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i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𝑅𝑇</m:t>
                                  </m:r>
                                </m:den>
                              </m:f>
                            </m:sup>
                          </m:sSup>
                          <m:r>
                            <a:rPr lang="fr-FR" i="0"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766" y="2220973"/>
                <a:ext cx="7644581" cy="119212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423766" y="3452531"/>
                <a:ext cx="3784818" cy="74860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sSub>
                            <m:sSubPr>
                              <m:ctrlPr>
                                <a:rPr lang="fr-FR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sub>
                          </m:sSub>
                        </m:sub>
                      </m:sSub>
                      <m:sSub>
                        <m:sSubPr>
                          <m:ctrlPr>
                            <a:rPr lang="fr-FR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fr-FR" i="0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b>
                          <m:f>
                            <m:fPr>
                              <m:type m:val="lin"/>
                              <m:ctrlPr>
                                <a:rPr lang="fr-FR" i="1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num>
                            <m:den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den>
                          </m:f>
                        </m:sub>
                      </m:sSub>
                      <m:r>
                        <a:rPr lang="fr-FR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i="1">
                              <a:latin typeface="Cambria Math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fr-FR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b>
                          </m:sSub>
                        </m:num>
                        <m:den>
                          <m:r>
                            <m:rPr>
                              <m:sty m:val="p"/>
                            </m:rPr>
                            <a:rPr lang="fr-FR" i="0">
                              <a:latin typeface="Cambria Math" panose="02040503050406030204" pitchFamily="18" charset="0"/>
                            </a:rPr>
                            <m:t>Ω</m:t>
                          </m:r>
                        </m:den>
                      </m:f>
                      <m:sSup>
                        <m:sSupPr>
                          <m:ctrlPr>
                            <a:rPr lang="fr-FR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f>
                            <m:fPr>
                              <m:ctrlPr>
                                <a:rPr lang="fr-FR" i="1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fr-FR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fr-FR" i="1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num>
                                <m:den>
                                  <m:r>
                                    <a:rPr lang="fr-FR" i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den>
                              </m:f>
                              <m:r>
                                <a:rPr lang="fr-FR" i="0">
                                  <a:latin typeface="Cambria Math" panose="02040503050406030204" pitchFamily="18" charset="0"/>
                                </a:rPr>
                                <m:t>∆</m:t>
                              </m:r>
                              <m:sSub>
                                <m:sSubPr>
                                  <m:ctrlPr>
                                    <a:rPr lang="fr-FR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fr-FR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fr-FR" i="0"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  <m:sSub>
                                <m:sSubPr>
                                  <m:ctrlPr>
                                    <a:rPr lang="fr-FR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f>
                                    <m:fPr>
                                      <m:type m:val="lin"/>
                                      <m:ctrlPr>
                                        <a:rPr lang="fr-FR" i="1">
                                          <a:latin typeface="Cambria Math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num>
                                    <m:den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den>
                                  </m:f>
                                </m:sub>
                              </m:sSub>
                            </m:num>
                            <m:den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𝑅𝑇</m:t>
                              </m:r>
                            </m:den>
                          </m:f>
                          <m:r>
                            <a:rPr lang="fr-FR" i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fr-FR" i="1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fr-FR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fr-FR" i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  <m:func>
                            <m:funcPr>
                              <m:ctrlPr>
                                <a:rPr lang="fr-FR" i="1">
                                  <a:latin typeface="Cambria Math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fr-FR" i="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fr-FR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𝐶𝑟</m:t>
                                  </m:r>
                                </m:sub>
                              </m:sSub>
                            </m:e>
                          </m:func>
                        </m:sup>
                      </m:sSup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766" y="3452531"/>
                <a:ext cx="3784818" cy="74860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423766" y="4603692"/>
                <a:ext cx="3723648" cy="6753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sSub>
                            <m:sSubPr>
                              <m:ctrlPr>
                                <a:rPr lang="fr-FR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sub>
                          </m:sSub>
                        </m:sub>
                      </m:sSub>
                      <m:sSub>
                        <m:sSubPr>
                          <m:ctrlPr>
                            <a:rPr lang="fr-FR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fr-FR" i="0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b>
                          <m:f>
                            <m:fPr>
                              <m:type m:val="lin"/>
                              <m:ctrlPr>
                                <a:rPr lang="fr-FR" i="1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num>
                            <m:den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den>
                          </m:f>
                        </m:sub>
                      </m:sSub>
                      <m:r>
                        <a:rPr lang="fr-FR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i="1">
                              <a:latin typeface="Cambria Math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fr-FR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b>
                          </m:sSub>
                        </m:num>
                        <m:den>
                          <m:r>
                            <m:rPr>
                              <m:sty m:val="p"/>
                            </m:rPr>
                            <a:rPr lang="fr-FR" i="0">
                              <a:latin typeface="Cambria Math" panose="02040503050406030204" pitchFamily="18" charset="0"/>
                            </a:rPr>
                            <m:t>Ω</m:t>
                          </m:r>
                        </m:den>
                      </m:f>
                      <m:sSup>
                        <m:sSupPr>
                          <m:ctrlPr>
                            <a:rPr lang="fr-FR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f>
                            <m:fPr>
                              <m:ctrlPr>
                                <a:rPr lang="fr-FR" i="1">
                                  <a:latin typeface="Cambria Math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begChr m:val=""/>
                                  <m:ctrlPr>
                                    <a:rPr lang="fr-FR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i="0">
                                      <a:latin typeface="Cambria Math" panose="02040503050406030204" pitchFamily="18" charset="0"/>
                                    </a:rPr>
                                    <m:t>∆</m:t>
                                  </m:r>
                                  <m:sSub>
                                    <m:sSubPr>
                                      <m:ctrlPr>
                                        <a:rPr lang="fr-FR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</m:e>
                                    <m:sub>
                                      <m:r>
                                        <a:rPr lang="fr-FR" i="0">
                                          <a:latin typeface="Cambria Math" panose="02040503050406030204" pitchFamily="18" charset="0"/>
                                        </a:rPr>
                                        <m:t>8</m:t>
                                      </m:r>
                                    </m:sub>
                                  </m:sSub>
                                  <m:r>
                                    <a:rPr lang="fr-FR" i="0">
                                      <a:latin typeface="Cambria Math" panose="02040503050406030204" pitchFamily="18" charset="0"/>
                                    </a:rPr>
                                    <m:t>−2</m:t>
                                  </m:r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  <m:sSub>
                                    <m:sSubPr>
                                      <m:ctrlPr>
                                        <a:rPr lang="fr-FR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sub>
                                      <m:f>
                                        <m:fPr>
                                          <m:type m:val="lin"/>
                                          <m:ctrlPr>
                                            <a:rPr lang="fr-FR" i="1">
                                              <a:latin typeface="Cambria Math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num>
                                        <m:den>
                                          <m: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den>
                                      </m:f>
                                    </m:sub>
                                  </m:sSub>
                                  <m:r>
                                    <a:rPr lang="fr-FR" i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num>
                            <m:den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𝑅𝑇</m:t>
                              </m:r>
                            </m:den>
                          </m:f>
                          <m:r>
                            <a:rPr lang="fr-FR" i="0">
                              <a:latin typeface="Cambria Math" panose="02040503050406030204" pitchFamily="18" charset="0"/>
                            </a:rPr>
                            <m:t>−4.606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𝑝𝐻</m:t>
                          </m:r>
                        </m:sup>
                      </m:sSup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766" y="4603692"/>
                <a:ext cx="3723648" cy="67537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文本框 17"/>
          <p:cNvSpPr txBox="1"/>
          <p:nvPr/>
        </p:nvSpPr>
        <p:spPr>
          <a:xfrm>
            <a:off x="1419225" y="361952"/>
            <a:ext cx="210072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fr-FR" altLang="zh-CN" sz="3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Appendice</a:t>
            </a:r>
            <a:endParaRPr lang="fr-FR" altLang="zh-CN" sz="3200" b="1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5415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8"/>
          <p:cNvGrpSpPr>
            <a:grpSpLocks/>
          </p:cNvGrpSpPr>
          <p:nvPr/>
        </p:nvGrpSpPr>
        <p:grpSpPr bwMode="auto">
          <a:xfrm>
            <a:off x="611188" y="261940"/>
            <a:ext cx="666750" cy="663575"/>
            <a:chOff x="611187" y="261275"/>
            <a:chExt cx="666069" cy="664458"/>
          </a:xfrm>
        </p:grpSpPr>
        <p:sp>
          <p:nvSpPr>
            <p:cNvPr id="9" name="矩形 8"/>
            <p:cNvSpPr>
              <a:spLocks noChangeAspect="1"/>
            </p:cNvSpPr>
            <p:nvPr/>
          </p:nvSpPr>
          <p:spPr>
            <a:xfrm>
              <a:off x="611187" y="261275"/>
              <a:ext cx="539199" cy="537289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7" name="矩形 16"/>
            <p:cNvSpPr>
              <a:spLocks noChangeAspect="1"/>
            </p:cNvSpPr>
            <p:nvPr/>
          </p:nvSpPr>
          <p:spPr>
            <a:xfrm>
              <a:off x="880786" y="529919"/>
              <a:ext cx="396470" cy="39581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</p:grpSp>
      <p:grpSp>
        <p:nvGrpSpPr>
          <p:cNvPr id="5" name="组合 19"/>
          <p:cNvGrpSpPr>
            <a:grpSpLocks/>
          </p:cNvGrpSpPr>
          <p:nvPr/>
        </p:nvGrpSpPr>
        <p:grpSpPr bwMode="auto">
          <a:xfrm>
            <a:off x="8606984" y="6519865"/>
            <a:ext cx="638618" cy="338137"/>
            <a:chOff x="8663567" y="6519446"/>
            <a:chExt cx="638628" cy="338554"/>
          </a:xfrm>
        </p:grpSpPr>
        <p:sp>
          <p:nvSpPr>
            <p:cNvPr id="21" name="矩形 20"/>
            <p:cNvSpPr/>
            <p:nvPr/>
          </p:nvSpPr>
          <p:spPr>
            <a:xfrm>
              <a:off x="8767200" y="6519446"/>
              <a:ext cx="431807" cy="33855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5134" name="文本框 21"/>
            <p:cNvSpPr txBox="1">
              <a:spLocks noChangeArrowheads="1"/>
            </p:cNvSpPr>
            <p:nvPr/>
          </p:nvSpPr>
          <p:spPr bwMode="auto">
            <a:xfrm>
              <a:off x="8663567" y="6519446"/>
              <a:ext cx="638628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16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06</a:t>
              </a:r>
              <a:endPara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31" name="Image 3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113" y="6067110"/>
            <a:ext cx="571307" cy="648909"/>
          </a:xfrm>
          <a:prstGeom prst="rect">
            <a:avLst/>
          </a:prstGeom>
        </p:spPr>
      </p:pic>
      <p:pic>
        <p:nvPicPr>
          <p:cNvPr id="32" name="Imag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051" y="6101759"/>
            <a:ext cx="1174347" cy="587174"/>
          </a:xfrm>
          <a:prstGeom prst="rect">
            <a:avLst/>
          </a:prstGeom>
        </p:spPr>
      </p:pic>
      <p:sp>
        <p:nvSpPr>
          <p:cNvPr id="16" name="文本框 17"/>
          <p:cNvSpPr txBox="1"/>
          <p:nvPr/>
        </p:nvSpPr>
        <p:spPr>
          <a:xfrm>
            <a:off x="106854" y="1094807"/>
            <a:ext cx="70608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fr-FR" altLang="zh-CN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Équations dans le modèle généralisé de croissance du film</a:t>
            </a:r>
            <a:endParaRPr lang="fr-FR" altLang="zh-CN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69045" y="1660740"/>
            <a:ext cx="55715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/>
              <a:t>Pour </a:t>
            </a:r>
            <a:r>
              <a:rPr lang="fr-FR" dirty="0"/>
              <a:t>calculer </a:t>
            </a:r>
            <a:r>
              <a:rPr lang="fr-FR" dirty="0" smtClean="0"/>
              <a:t>le </a:t>
            </a:r>
            <a:r>
              <a:rPr lang="fr-FR" dirty="0"/>
              <a:t>flux des cations de Cr dans le film d’oxyde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106854" y="2223829"/>
                <a:ext cx="8303342" cy="11921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sSub>
                            <m:sSubPr>
                              <m:ctrlPr>
                                <a:rPr lang="fr-FR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𝐶𝑟</m:t>
                              </m:r>
                            </m:sub>
                          </m:sSub>
                        </m:sub>
                      </m:sSub>
                      <m:r>
                        <a:rPr lang="fr-FR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sSub>
                            <m:sSubPr>
                              <m:ctrlPr>
                                <a:rPr lang="fr-FR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𝐶𝑟</m:t>
                              </m:r>
                            </m:sub>
                          </m:sSub>
                        </m:sub>
                      </m:sSub>
                      <m:f>
                        <m:fPr>
                          <m:ctrlPr>
                            <a:rPr lang="fr-FR" i="1">
                              <a:latin typeface="Cambria Math" charset="0"/>
                            </a:rPr>
                          </m:ctrlPr>
                        </m:fPr>
                        <m:num>
                          <m:d>
                            <m:dPr>
                              <m:begChr m:val=""/>
                              <m:endChr m:val="]"/>
                              <m:ctrlPr>
                                <a:rPr lang="fr-FR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  <m:r>
                                <a:rPr lang="fr-FR" i="0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sSubSup>
                                <m:sSubSupPr>
                                  <m:ctrlPr>
                                    <a:rPr lang="fr-FR" i="1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sub>
                                <m:sup>
                                  <m:r>
                                    <a:rPr lang="fr-FR" i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p>
                              </m:sSubSup>
                              <m:r>
                                <a:rPr lang="fr-FR" i="0">
                                  <a:latin typeface="Cambria Math" panose="02040503050406030204" pitchFamily="18" charset="0"/>
                                </a:rPr>
                                <m:t>+∆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r>
                                <a:rPr lang="fr-FR" i="0">
                                  <a:latin typeface="Cambria Math" panose="02040503050406030204" pitchFamily="18" charset="0"/>
                                </a:rPr>
                                <m:t>(1−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fr-FR" i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fr-FR" i="0">
                                  <a:latin typeface="Cambria Math" panose="02040503050406030204" pitchFamily="18" charset="0"/>
                                </a:rPr>
                                <m:t>))</m:t>
                              </m:r>
                            </m:e>
                          </m:d>
                        </m:num>
                        <m:den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𝑅𝑇𝑥</m:t>
                          </m:r>
                        </m:den>
                      </m:f>
                      <m:sSub>
                        <m:sSubPr>
                          <m:ctrlPr>
                            <a:rPr lang="fr-FR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sSub>
                            <m:sSubPr>
                              <m:ctrlPr>
                                <a:rPr lang="fr-FR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𝐶𝑟</m:t>
                              </m:r>
                            </m:sub>
                          </m:sSub>
                        </m:sub>
                      </m:sSub>
                      <m:f>
                        <m:fPr>
                          <m:ctrlPr>
                            <a:rPr lang="fr-FR" i="1">
                              <a:latin typeface="Cambria Math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fr-FR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fr-FR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𝐶𝑟</m:t>
                                  </m:r>
                                </m:sub>
                              </m:sSub>
                            </m:sub>
                          </m:sSub>
                          <m:sSub>
                            <m:sSubPr>
                              <m:ctrlPr>
                                <a:rPr lang="fr-FR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fr-FR" i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</m:e>
                            <m:sub>
                              <m:f>
                                <m:fPr>
                                  <m:type m:val="lin"/>
                                  <m:ctrlPr>
                                    <a:rPr lang="fr-FR" i="1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num>
                                <m:den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den>
                              </m:f>
                            </m:sub>
                          </m:sSub>
                          <m:r>
                            <a:rPr lang="fr-FR" i="0"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fr-FR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fr-FR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fr-FR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𝐶𝑟</m:t>
                                      </m:r>
                                    </m:sub>
                                  </m:sSub>
                                </m:sub>
                              </m:sSub>
                              <m:f>
                                <m:fPr>
                                  <m:ctrlPr>
                                    <a:rPr lang="fr-FR" i="1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begChr m:val=""/>
                                      <m:ctrlPr>
                                        <a:rPr lang="fr-FR" i="1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fr-FR" i="1">
                                              <a:latin typeface="Cambria Math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  <m:t>𝜙</m:t>
                                          </m:r>
                                        </m:e>
                                        <m:sub>
                                          <m: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sub>
                                        <m:sup>
                                          <m:r>
                                            <a:rPr lang="fr-FR" i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p>
                                      </m:sSubSup>
                                      <m:r>
                                        <a:rPr lang="fr-FR" i="0">
                                          <a:latin typeface="Cambria Math" panose="02040503050406030204" pitchFamily="18" charset="0"/>
                                        </a:rPr>
                                        <m:t>+∆</m:t>
                                      </m:r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  <m:r>
                                        <a:rPr lang="fr-FR" i="0">
                                          <a:latin typeface="Cambria Math" panose="02040503050406030204" pitchFamily="18" charset="0"/>
                                        </a:rPr>
                                        <m:t>(1−</m:t>
                                      </m:r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  <m:r>
                                        <a:rPr lang="fr-FR" i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i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𝑅𝑇</m:t>
                                  </m:r>
                                </m:den>
                              </m:f>
                            </m:sup>
                          </m:sSup>
                          <m:r>
                            <a:rPr lang="fr-FR" i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fr-FR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fr-FR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𝐶𝑟</m:t>
                                  </m:r>
                                </m:sub>
                              </m:sSub>
                            </m:sub>
                          </m:sSub>
                          <m:sSub>
                            <m:sSubPr>
                              <m:ctrlPr>
                                <a:rPr lang="fr-FR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fr-FR" i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</m:e>
                            <m:sub>
                              <m:f>
                                <m:fPr>
                                  <m:type m:val="lin"/>
                                  <m:ctrlPr>
                                    <a:rPr lang="fr-FR" i="1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num>
                                <m:den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den>
                              </m:f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fr-FR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fr-FR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fr-FR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𝐶𝑟</m:t>
                                      </m:r>
                                    </m:sub>
                                  </m:sSub>
                                </m:sub>
                              </m:s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  <m:f>
                                <m:fPr>
                                  <m:ctrlPr>
                                    <a:rPr lang="fr-FR" i="1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begChr m:val=""/>
                                      <m:ctrlPr>
                                        <a:rPr lang="fr-FR" i="1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fr-FR" i="1">
                                              <a:latin typeface="Cambria Math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  <m:t>𝜙</m:t>
                                          </m:r>
                                        </m:e>
                                        <m:sub>
                                          <m: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sub>
                                        <m:sup>
                                          <m:r>
                                            <a:rPr lang="fr-FR" i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p>
                                      </m:sSubSup>
                                      <m:r>
                                        <a:rPr lang="fr-FR" i="0">
                                          <a:latin typeface="Cambria Math" panose="02040503050406030204" pitchFamily="18" charset="0"/>
                                        </a:rPr>
                                        <m:t>+∆</m:t>
                                      </m:r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  <m:r>
                                        <a:rPr lang="fr-FR" i="0">
                                          <a:latin typeface="Cambria Math" panose="02040503050406030204" pitchFamily="18" charset="0"/>
                                        </a:rPr>
                                        <m:t>(1−</m:t>
                                      </m:r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  <m:r>
                                        <a:rPr lang="fr-FR" i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i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𝑅𝑇</m:t>
                                  </m:r>
                                </m:den>
                              </m:f>
                            </m:sup>
                          </m:sSup>
                          <m:r>
                            <a:rPr lang="fr-FR" i="0"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854" y="2223829"/>
                <a:ext cx="8303342" cy="119212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0" y="3534204"/>
                <a:ext cx="6140245" cy="41626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ctrlPr>
                            <a:rPr lang="fr-FR" i="1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fr-FR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𝐶𝑟</m:t>
                                  </m:r>
                                </m:sub>
                              </m:sSub>
                            </m:sub>
                          </m:sSub>
                          <m:sSub>
                            <m:sSubPr>
                              <m:ctrlPr>
                                <a:rPr lang="fr-FR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fr-FR" i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</m:e>
                            <m:sub>
                              <m:f>
                                <m:fPr>
                                  <m:type m:val="lin"/>
                                  <m:ctrlPr>
                                    <a:rPr lang="fr-FR" i="1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num>
                                <m:den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den>
                              </m:f>
                            </m:sub>
                          </m:sSub>
                          <m:r>
                            <a:rPr lang="fr-FR" i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fr-FR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fr-FR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𝑡𝑜𝑡</m:t>
                                  </m:r>
                                </m:e>
                                <m:sub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sub>
                              </m:sSub>
                            </m:sub>
                          </m:sSub>
                          <m:sSub>
                            <m:sSubPr>
                              <m:ctrlPr>
                                <a:rPr lang="fr-FR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fr-FR" i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</m:e>
                            <m:sub>
                              <m:f>
                                <m:fPr>
                                  <m:type m:val="lin"/>
                                  <m:ctrlPr>
                                    <a:rPr lang="fr-FR" i="1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num>
                                <m:den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den>
                              </m:f>
                            </m:sub>
                          </m:sSub>
                          <m:r>
                            <a:rPr lang="fr-FR" i="0">
                              <a:latin typeface="Cambria Math" panose="02040503050406030204" pitchFamily="18" charset="0"/>
                            </a:rPr>
                            <m:t>−(</m:t>
                          </m:r>
                          <m:sSub>
                            <m:sSubPr>
                              <m:ctrlPr>
                                <a:rPr lang="fr-FR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fr-FR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𝐹𝑒</m:t>
                                  </m:r>
                                </m:sub>
                              </m:sSub>
                            </m:sub>
                          </m:sSub>
                          <m:sSub>
                            <m:sSubPr>
                              <m:ctrlPr>
                                <a:rPr lang="fr-FR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fr-FR" i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</m:e>
                            <m:sub>
                              <m:f>
                                <m:fPr>
                                  <m:type m:val="lin"/>
                                  <m:ctrlPr>
                                    <a:rPr lang="fr-FR" i="1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num>
                                <m:den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den>
                              </m:f>
                            </m:sub>
                          </m:sSub>
                          <m:r>
                            <a:rPr lang="fr-FR" i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fr-FR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fr-FR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𝑁𝑖</m:t>
                                  </m:r>
                                </m:sub>
                              </m:sSub>
                            </m:sub>
                          </m:sSub>
                          <m:sSub>
                            <m:sSubPr>
                              <m:ctrlPr>
                                <a:rPr lang="fr-FR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fr-FR" i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</m:e>
                            <m:sub>
                              <m:f>
                                <m:fPr>
                                  <m:type m:val="lin"/>
                                  <m:ctrlPr>
                                    <a:rPr lang="fr-FR" i="1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num>
                                <m:den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den>
                              </m:f>
                            </m:sub>
                          </m:sSub>
                          <m:r>
                            <a:rPr lang="fr-FR" i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fr-FR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fr-FR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𝐶𝑟</m:t>
                                  </m:r>
                                </m:sub>
                              </m:sSub>
                            </m:sub>
                          </m:sSub>
                          <m:sSub>
                            <m:sSubPr>
                              <m:ctrlPr>
                                <a:rPr lang="fr-FR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fr-FR" i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</m:e>
                            <m:sub>
                              <m:f>
                                <m:fPr>
                                  <m:type m:val="lin"/>
                                  <m:ctrlPr>
                                    <a:rPr lang="fr-FR" i="1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num>
                                <m:den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den>
                              </m:f>
                            </m:sub>
                          </m:sSub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534204"/>
                <a:ext cx="6140245" cy="416268"/>
              </a:xfrm>
              <a:prstGeom prst="rect">
                <a:avLst/>
              </a:prstGeom>
              <a:blipFill>
                <a:blip r:embed="rId5"/>
                <a:stretch>
                  <a:fillRect t="-151471" r="-9633" b="-22352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0" y="4502212"/>
                <a:ext cx="3195426" cy="5724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sSub>
                            <m:sSubPr>
                              <m:ctrlPr>
                                <a:rPr lang="fr-FR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𝐶𝑟</m:t>
                              </m:r>
                            </m:sub>
                          </m:sSub>
                        </m:sub>
                      </m:sSub>
                      <m:sSub>
                        <m:sSubPr>
                          <m:ctrlPr>
                            <a:rPr lang="fr-FR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fr-FR" i="0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b>
                          <m:f>
                            <m:fPr>
                              <m:type m:val="lin"/>
                              <m:ctrlPr>
                                <a:rPr lang="fr-FR" i="1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num>
                            <m:den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den>
                          </m:f>
                        </m:sub>
                      </m:sSub>
                      <m:r>
                        <a:rPr lang="fr-FR" i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f>
                            <m:fPr>
                              <m:ctrlPr>
                                <a:rPr lang="fr-FR" i="1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fr-FR" i="0">
                                  <a:latin typeface="Cambria Math" panose="02040503050406030204" pitchFamily="18" charset="0"/>
                                </a:rPr>
                                <m:t>∆</m:t>
                              </m:r>
                              <m:sSub>
                                <m:sSubPr>
                                  <m:ctrlPr>
                                    <a:rPr lang="fr-FR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fr-FR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fr-FR" i="0">
                                  <a:latin typeface="Cambria Math" panose="02040503050406030204" pitchFamily="18" charset="0"/>
                                </a:rPr>
                                <m:t>−3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  <m:sSub>
                                <m:sSubPr>
                                  <m:ctrlPr>
                                    <a:rPr lang="fr-FR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f>
                                    <m:fPr>
                                      <m:type m:val="lin"/>
                                      <m:ctrlPr>
                                        <a:rPr lang="fr-FR" i="1">
                                          <a:latin typeface="Cambria Math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num>
                                    <m:den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den>
                                  </m:f>
                                </m:sub>
                              </m:sSub>
                            </m:num>
                            <m:den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𝑅𝑇</m:t>
                              </m:r>
                            </m:den>
                          </m:f>
                          <m:r>
                            <a:rPr lang="fr-FR" i="0"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fr-FR" i="1">
                                  <a:latin typeface="Cambria Math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fr-FR" i="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fr-FR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𝐶𝑟</m:t>
                                  </m:r>
                                </m:sub>
                              </m:sSub>
                            </m:e>
                          </m:func>
                        </m:sup>
                      </m:sSup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502212"/>
                <a:ext cx="3195426" cy="57246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22422" y="5006602"/>
                <a:ext cx="4298292" cy="5724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sSub>
                            <m:sSubPr>
                              <m:ctrlPr>
                                <a:rPr lang="fr-FR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𝐹𝑒</m:t>
                              </m:r>
                            </m:sub>
                          </m:sSub>
                        </m:sub>
                      </m:sSub>
                      <m:sSub>
                        <m:sSubPr>
                          <m:ctrlPr>
                            <a:rPr lang="fr-FR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fr-FR" i="0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b>
                          <m:f>
                            <m:fPr>
                              <m:type m:val="lin"/>
                              <m:ctrlPr>
                                <a:rPr lang="fr-FR" i="1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num>
                            <m:den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den>
                          </m:f>
                        </m:sub>
                      </m:sSub>
                      <m:r>
                        <a:rPr lang="fr-FR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𝐹𝑒</m:t>
                          </m:r>
                        </m:sub>
                      </m:sSub>
                      <m:r>
                        <a:rPr lang="fr-FR" i="0">
                          <a:latin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fr-FR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sSub>
                            <m:sSubPr>
                              <m:ctrlPr>
                                <a:rPr lang="fr-FR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𝐶𝑟</m:t>
                              </m:r>
                            </m:sub>
                          </m:sSub>
                        </m:sub>
                      </m:sSub>
                      <m:sSub>
                        <m:sSubPr>
                          <m:ctrlPr>
                            <a:rPr lang="fr-FR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fr-FR" i="0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b>
                          <m:f>
                            <m:fPr>
                              <m:type m:val="lin"/>
                              <m:ctrlPr>
                                <a:rPr lang="fr-FR" i="1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num>
                            <m:den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den>
                          </m:f>
                        </m:sub>
                      </m:sSub>
                      <m:r>
                        <a:rPr lang="fr-FR" i="0">
                          <a:latin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fr-FR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f>
                            <m:fPr>
                              <m:ctrlPr>
                                <a:rPr lang="fr-FR" i="1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fr-FR" i="0">
                                  <a:latin typeface="Cambria Math" panose="02040503050406030204" pitchFamily="18" charset="0"/>
                                </a:rPr>
                                <m:t>−∆</m:t>
                              </m:r>
                              <m:sSub>
                                <m:sSubPr>
                                  <m:ctrlPr>
                                    <a:rPr lang="fr-FR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fr-FR" i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  <m:r>
                                <a:rPr lang="fr-FR" i="0">
                                  <a:latin typeface="Cambria Math" panose="02040503050406030204" pitchFamily="18" charset="0"/>
                                </a:rPr>
                                <m:t>+3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  <m:sSub>
                                <m:sSubPr>
                                  <m:ctrlPr>
                                    <a:rPr lang="fr-FR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f>
                                    <m:fPr>
                                      <m:type m:val="lin"/>
                                      <m:ctrlPr>
                                        <a:rPr lang="fr-FR" i="1">
                                          <a:latin typeface="Cambria Math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num>
                                    <m:den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den>
                                  </m:f>
                                </m:sub>
                              </m:sSub>
                            </m:num>
                            <m:den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𝑅𝑇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22" y="5006602"/>
                <a:ext cx="4298292" cy="57246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22422" y="5499452"/>
                <a:ext cx="4387098" cy="5741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sSub>
                            <m:sSubPr>
                              <m:ctrlPr>
                                <a:rPr lang="fr-FR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𝑁𝑖</m:t>
                              </m:r>
                            </m:sub>
                          </m:sSub>
                        </m:sub>
                      </m:sSub>
                      <m:sSub>
                        <m:sSubPr>
                          <m:ctrlPr>
                            <a:rPr lang="fr-FR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fr-FR" i="0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b>
                          <m:f>
                            <m:fPr>
                              <m:type m:val="lin"/>
                              <m:ctrlPr>
                                <a:rPr lang="fr-FR" i="1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num>
                            <m:den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den>
                          </m:f>
                        </m:sub>
                      </m:sSub>
                      <m:r>
                        <a:rPr lang="fr-FR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𝑁𝑖</m:t>
                          </m:r>
                        </m:sub>
                      </m:sSub>
                      <m:r>
                        <a:rPr lang="fr-FR" i="0">
                          <a:latin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fr-FR" i="1">
                              <a:latin typeface="Cambria Math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fr-FR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fr-FR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𝐶𝑟</m:t>
                                  </m:r>
                                </m:sub>
                              </m:sSub>
                            </m:sub>
                          </m:sSub>
                          <m:sSub>
                            <m:sSubPr>
                              <m:ctrlPr>
                                <a:rPr lang="fr-FR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fr-FR" i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</m:e>
                            <m:sub>
                              <m:f>
                                <m:fPr>
                                  <m:type m:val="lin"/>
                                  <m:ctrlPr>
                                    <a:rPr lang="fr-FR" i="1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num>
                                <m:den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den>
                              </m:f>
                            </m:sub>
                          </m:sSub>
                        </m:e>
                        <m:sup>
                          <m:f>
                            <m:fPr>
                              <m:ctrlPr>
                                <a:rPr lang="fr-FR" i="1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fr-FR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fr-FR" i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</m:sup>
                      </m:sSup>
                      <m:r>
                        <a:rPr lang="fr-FR" i="0">
                          <a:latin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fr-FR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f>
                            <m:fPr>
                              <m:ctrlPr>
                                <a:rPr lang="fr-FR" i="1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fr-FR" i="0">
                                  <a:latin typeface="Cambria Math" panose="02040503050406030204" pitchFamily="18" charset="0"/>
                                </a:rPr>
                                <m:t>−∆</m:t>
                              </m:r>
                              <m:sSub>
                                <m:sSubPr>
                                  <m:ctrlPr>
                                    <a:rPr lang="fr-FR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fr-FR" i="0">
                                      <a:latin typeface="Cambria Math" panose="02040503050406030204" pitchFamily="18" charset="0"/>
                                    </a:rPr>
                                    <m:t>7</m:t>
                                  </m:r>
                                </m:sub>
                              </m:sSub>
                              <m:r>
                                <a:rPr lang="fr-FR" i="0"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  <m:sSub>
                                <m:sSubPr>
                                  <m:ctrlPr>
                                    <a:rPr lang="fr-FR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f>
                                    <m:fPr>
                                      <m:type m:val="lin"/>
                                      <m:ctrlPr>
                                        <a:rPr lang="fr-FR" i="1">
                                          <a:latin typeface="Cambria Math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num>
                                    <m:den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den>
                                  </m:f>
                                </m:sub>
                              </m:sSub>
                            </m:num>
                            <m:den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𝑅𝑇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22" y="5499452"/>
                <a:ext cx="4387098" cy="5741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0" y="4081797"/>
                <a:ext cx="5786284" cy="41626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ctrlPr>
                            <a:rPr lang="fr-FR" i="1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fr-FR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𝐶𝑟</m:t>
                                  </m:r>
                                </m:sub>
                              </m:sSub>
                            </m:sub>
                          </m:sSub>
                          <m:sSub>
                            <m:sSubPr>
                              <m:ctrlPr>
                                <a:rPr lang="fr-FR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fr-FR" i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</m:e>
                            <m:sub>
                              <m:f>
                                <m:fPr>
                                  <m:type m:val="lin"/>
                                  <m:ctrlPr>
                                    <a:rPr lang="fr-FR" i="1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num>
                                <m:den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den>
                              </m:f>
                            </m:sub>
                          </m:sSub>
                          <m:r>
                            <a:rPr lang="fr-FR" i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fr-FR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fr-FR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𝑡𝑜𝑡</m:t>
                                  </m:r>
                                </m:e>
                                <m:sub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sub>
                              </m:sSub>
                            </m:sub>
                          </m:sSub>
                          <m:sSub>
                            <m:sSubPr>
                              <m:ctrlPr>
                                <a:rPr lang="fr-FR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fr-FR" i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</m:e>
                            <m:sub>
                              <m:f>
                                <m:fPr>
                                  <m:type m:val="lin"/>
                                  <m:ctrlPr>
                                    <a:rPr lang="fr-FR" i="1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num>
                                <m:den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den>
                              </m:f>
                            </m:sub>
                          </m:sSub>
                          <m:r>
                            <a:rPr lang="fr-FR" i="0">
                              <a:latin typeface="Cambria Math" panose="02040503050406030204" pitchFamily="18" charset="0"/>
                            </a:rPr>
                            <m:t>−(</m:t>
                          </m:r>
                          <m:sSub>
                            <m:sSubPr>
                              <m:ctrlPr>
                                <a:rPr lang="fr-FR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fr-FR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𝐹𝑒</m:t>
                                  </m:r>
                                </m:sub>
                              </m:sSub>
                            </m:sub>
                          </m:sSub>
                          <m:sSub>
                            <m:sSubPr>
                              <m:ctrlPr>
                                <a:rPr lang="fr-FR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fr-FR" i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</m:e>
                            <m:sub>
                              <m:f>
                                <m:fPr>
                                  <m:type m:val="lin"/>
                                  <m:ctrlPr>
                                    <a:rPr lang="fr-FR" i="1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num>
                                <m:den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den>
                              </m:f>
                            </m:sub>
                          </m:sSub>
                          <m:r>
                            <a:rPr lang="fr-FR" i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fr-FR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fr-FR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𝑁𝑖</m:t>
                                  </m:r>
                                </m:sub>
                              </m:sSub>
                            </m:sub>
                          </m:sSub>
                          <m:sSub>
                            <m:sSubPr>
                              <m:ctrlPr>
                                <a:rPr lang="fr-FR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fr-FR" i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</m:e>
                            <m:sub>
                              <m:f>
                                <m:fPr>
                                  <m:type m:val="lin"/>
                                  <m:ctrlPr>
                                    <a:rPr lang="fr-FR" i="1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num>
                                <m:den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den>
                              </m:f>
                            </m:sub>
                          </m:sSub>
                          <m:r>
                            <a:rPr lang="fr-FR" i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fr-FR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fr-FR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𝐶𝑟</m:t>
                                  </m:r>
                                </m:sub>
                              </m:sSub>
                            </m:sub>
                          </m:sSub>
                          <m:sSub>
                            <m:sSubPr>
                              <m:ctrlPr>
                                <a:rPr lang="fr-FR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fr-FR" i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</m:e>
                            <m:sub>
                              <m:f>
                                <m:fPr>
                                  <m:type m:val="lin"/>
                                  <m:ctrlPr>
                                    <a:rPr lang="fr-FR" i="1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num>
                                <m:den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den>
                              </m:f>
                            </m:sub>
                          </m:sSub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081797"/>
                <a:ext cx="5786284" cy="416268"/>
              </a:xfrm>
              <a:prstGeom prst="rect">
                <a:avLst/>
              </a:prstGeom>
              <a:blipFill>
                <a:blip r:embed="rId9"/>
                <a:stretch>
                  <a:fillRect t="-151471" r="-10011" b="-22352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4405146" y="4412324"/>
                <a:ext cx="3602333" cy="6041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sSub>
                            <m:sSubPr>
                              <m:ctrlPr>
                                <a:rPr lang="fr-FR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𝐶𝑟</m:t>
                              </m:r>
                            </m:sub>
                          </m:sSub>
                        </m:sub>
                      </m:sSub>
                      <m:sSub>
                        <m:sSubPr>
                          <m:ctrlPr>
                            <a:rPr lang="fr-FR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fr-FR" i="0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b>
                          <m:f>
                            <m:fPr>
                              <m:type m:val="lin"/>
                              <m:ctrlPr>
                                <a:rPr lang="fr-FR" i="1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num>
                            <m:den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den>
                          </m:f>
                        </m:sub>
                      </m:sSub>
                      <m:r>
                        <a:rPr lang="fr-FR" i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f>
                            <m:fPr>
                              <m:ctrlPr>
                                <a:rPr lang="fr-FR" i="1">
                                  <a:latin typeface="Cambria Math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begChr m:val=""/>
                                  <m:ctrlPr>
                                    <a:rPr lang="fr-FR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i="0">
                                      <a:latin typeface="Cambria Math" panose="02040503050406030204" pitchFamily="18" charset="0"/>
                                    </a:rPr>
                                    <m:t>−∆</m:t>
                                  </m:r>
                                  <m:sSub>
                                    <m:sSubPr>
                                      <m:ctrlPr>
                                        <a:rPr lang="fr-FR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</m:e>
                                    <m:sub>
                                      <m:r>
                                        <a:rPr lang="fr-FR" i="0">
                                          <a:latin typeface="Cambria Math" panose="02040503050406030204" pitchFamily="18" charset="0"/>
                                        </a:rPr>
                                        <m:t>9</m:t>
                                      </m:r>
                                    </m:sub>
                                  </m:sSub>
                                  <m:r>
                                    <a:rPr lang="fr-FR" i="0">
                                      <a:latin typeface="Cambria Math" panose="02040503050406030204" pitchFamily="18" charset="0"/>
                                    </a:rPr>
                                    <m:t>+3</m:t>
                                  </m:r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  <m:sSub>
                                    <m:sSubPr>
                                      <m:ctrlPr>
                                        <a:rPr lang="fr-FR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sub>
                                      <m:f>
                                        <m:fPr>
                                          <m:type m:val="lin"/>
                                          <m:ctrlPr>
                                            <a:rPr lang="fr-FR" i="1">
                                              <a:latin typeface="Cambria Math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num>
                                        <m:den>
                                          <m: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den>
                                      </m:f>
                                    </m:sub>
                                  </m:sSub>
                                  <m:r>
                                    <a:rPr lang="fr-FR" i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num>
                            <m:den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𝑅𝑇</m:t>
                              </m:r>
                            </m:den>
                          </m:f>
                          <m:r>
                            <a:rPr lang="fr-FR" i="0">
                              <a:latin typeface="Cambria Math" panose="02040503050406030204" pitchFamily="18" charset="0"/>
                            </a:rPr>
                            <m:t>+6.909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𝑝𝐻</m:t>
                          </m:r>
                        </m:sup>
                      </m:sSup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5146" y="4412324"/>
                <a:ext cx="3602333" cy="60414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4320714" y="4862206"/>
                <a:ext cx="4970206" cy="63889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sSub>
                            <m:sSubPr>
                              <m:ctrlPr>
                                <a:rPr lang="fr-FR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𝐹𝑒</m:t>
                              </m:r>
                            </m:sub>
                          </m:sSub>
                        </m:sub>
                      </m:sSub>
                      <m:sSub>
                        <m:sSubPr>
                          <m:ctrlPr>
                            <a:rPr lang="fr-FR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fr-FR" i="0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b>
                          <m:f>
                            <m:fPr>
                              <m:type m:val="lin"/>
                              <m:ctrlPr>
                                <a:rPr lang="fr-FR" i="1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num>
                            <m:den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den>
                          </m:f>
                        </m:sub>
                      </m:sSub>
                      <m:r>
                        <a:rPr lang="fr-FR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sSub>
                            <m:sSubPr>
                              <m:ctrlPr>
                                <a:rPr lang="fr-FR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𝐶𝑟</m:t>
                              </m:r>
                            </m:sub>
                          </m:sSub>
                        </m:sub>
                      </m:sSub>
                      <m:sSub>
                        <m:sSubPr>
                          <m:ctrlPr>
                            <a:rPr lang="fr-FR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fr-FR" i="0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b>
                          <m:f>
                            <m:fPr>
                              <m:type m:val="lin"/>
                              <m:ctrlPr>
                                <a:rPr lang="fr-FR" i="1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num>
                            <m:den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den>
                          </m:f>
                        </m:sub>
                      </m:sSub>
                      <m:r>
                        <a:rPr lang="fr-FR" i="0">
                          <a:latin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fr-FR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d>
                            <m:dPr>
                              <m:begChr m:val=""/>
                              <m:ctrlPr>
                                <a:rPr lang="fr-FR" i="1">
                                  <a:latin typeface="Cambria Math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fr-FR" i="1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𝐹𝑒</m:t>
                                  </m:r>
                                </m:e>
                                <m:sup>
                                  <m:r>
                                    <a:rPr lang="fr-FR" i="0">
                                      <a:latin typeface="Cambria Math" panose="02040503050406030204" pitchFamily="18" charset="0"/>
                                    </a:rPr>
                                    <m:t>3+</m:t>
                                  </m:r>
                                </m:sup>
                              </m:sSup>
                              <m:r>
                                <a:rPr lang="fr-FR" i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𝑎𝑞</m:t>
                              </m:r>
                            </m:e>
                          </m:d>
                        </m:sub>
                      </m:sSub>
                      <m:r>
                        <a:rPr lang="fr-FR" i="0">
                          <a:latin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fr-FR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f>
                            <m:fPr>
                              <m:ctrlPr>
                                <a:rPr lang="fr-FR" i="1">
                                  <a:latin typeface="Cambria Math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begChr m:val=""/>
                                  <m:ctrlPr>
                                    <a:rPr lang="fr-FR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i="0">
                                      <a:latin typeface="Cambria Math" panose="02040503050406030204" pitchFamily="18" charset="0"/>
                                    </a:rPr>
                                    <m:t>∆</m:t>
                                  </m:r>
                                  <m:sSub>
                                    <m:sSubPr>
                                      <m:ctrlPr>
                                        <a:rPr lang="fr-FR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</m:e>
                                    <m:sub>
                                      <m:r>
                                        <a:rPr lang="fr-FR" i="0">
                                          <a:latin typeface="Cambria Math" panose="02040503050406030204" pitchFamily="18" charset="0"/>
                                        </a:rPr>
                                        <m:t>11</m:t>
                                      </m:r>
                                    </m:sub>
                                  </m:sSub>
                                  <m:r>
                                    <a:rPr lang="fr-FR" i="0">
                                      <a:latin typeface="Cambria Math" panose="02040503050406030204" pitchFamily="18" charset="0"/>
                                    </a:rPr>
                                    <m:t>−3</m:t>
                                  </m:r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  <m:sSub>
                                    <m:sSubPr>
                                      <m:ctrlPr>
                                        <a:rPr lang="fr-FR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sub>
                                      <m:f>
                                        <m:fPr>
                                          <m:type m:val="lin"/>
                                          <m:ctrlPr>
                                            <a:rPr lang="fr-FR" i="1">
                                              <a:latin typeface="Cambria Math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num>
                                        <m:den>
                                          <m: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den>
                                      </m:f>
                                    </m:sub>
                                  </m:sSub>
                                  <m:r>
                                    <a:rPr lang="fr-FR" i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num>
                            <m:den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𝑅𝑇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0714" y="4862206"/>
                <a:ext cx="4970206" cy="63889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4405146" y="5438496"/>
                <a:ext cx="4763729" cy="63889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sSub>
                            <m:sSubPr>
                              <m:ctrlPr>
                                <a:rPr lang="fr-FR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𝑁𝑖</m:t>
                              </m:r>
                            </m:sub>
                          </m:sSub>
                        </m:sub>
                      </m:sSub>
                      <m:sSub>
                        <m:sSubPr>
                          <m:ctrlPr>
                            <a:rPr lang="fr-FR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fr-FR" i="0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b>
                          <m:f>
                            <m:fPr>
                              <m:type m:val="lin"/>
                              <m:ctrlPr>
                                <a:rPr lang="fr-FR" i="1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num>
                            <m:den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den>
                          </m:f>
                        </m:sub>
                      </m:sSub>
                      <m:r>
                        <a:rPr lang="fr-FR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sSub>
                            <m:sSubPr>
                              <m:ctrlPr>
                                <a:rPr lang="fr-FR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𝐶𝑟</m:t>
                              </m:r>
                            </m:sub>
                          </m:sSub>
                        </m:sub>
                      </m:sSub>
                      <m:sSub>
                        <m:sSubPr>
                          <m:ctrlPr>
                            <a:rPr lang="fr-FR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fr-FR" i="0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b>
                          <m:f>
                            <m:fPr>
                              <m:type m:val="lin"/>
                              <m:ctrlPr>
                                <a:rPr lang="fr-FR" i="1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num>
                            <m:den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den>
                          </m:f>
                        </m:sub>
                      </m:sSub>
                      <m:r>
                        <a:rPr lang="fr-FR" i="0">
                          <a:latin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fr-FR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d>
                            <m:dPr>
                              <m:begChr m:val=""/>
                              <m:ctrlPr>
                                <a:rPr lang="fr-FR" i="1">
                                  <a:latin typeface="Cambria Math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fr-FR" i="1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𝑁𝑖</m:t>
                                  </m:r>
                                </m:e>
                                <m:sup>
                                  <m:r>
                                    <a:rPr lang="fr-FR" i="0">
                                      <a:latin typeface="Cambria Math" panose="02040503050406030204" pitchFamily="18" charset="0"/>
                                    </a:rPr>
                                    <m:t>2+</m:t>
                                  </m:r>
                                </m:sup>
                              </m:sSup>
                              <m:r>
                                <a:rPr lang="fr-FR" i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𝑎𝑞</m:t>
                              </m:r>
                            </m:e>
                          </m:d>
                        </m:sub>
                      </m:sSub>
                      <m:r>
                        <a:rPr lang="fr-FR" i="0">
                          <a:latin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fr-FR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f>
                            <m:fPr>
                              <m:ctrlPr>
                                <a:rPr lang="fr-FR" i="1">
                                  <a:latin typeface="Cambria Math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begChr m:val=""/>
                                  <m:ctrlPr>
                                    <a:rPr lang="fr-FR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i="0">
                                      <a:latin typeface="Cambria Math" panose="02040503050406030204" pitchFamily="18" charset="0"/>
                                    </a:rPr>
                                    <m:t>∆</m:t>
                                  </m:r>
                                  <m:sSub>
                                    <m:sSubPr>
                                      <m:ctrlPr>
                                        <a:rPr lang="fr-FR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</m:e>
                                    <m:sub>
                                      <m:r>
                                        <a:rPr lang="fr-FR" i="0">
                                          <a:latin typeface="Cambria Math" panose="02040503050406030204" pitchFamily="18" charset="0"/>
                                        </a:rPr>
                                        <m:t>14</m:t>
                                      </m:r>
                                    </m:sub>
                                  </m:sSub>
                                  <m:r>
                                    <a:rPr lang="fr-FR" i="0">
                                      <a:latin typeface="Cambria Math" panose="02040503050406030204" pitchFamily="18" charset="0"/>
                                    </a:rPr>
                                    <m:t>−2</m:t>
                                  </m:r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  <m:sSub>
                                    <m:sSubPr>
                                      <m:ctrlPr>
                                        <a:rPr lang="fr-FR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sub>
                                      <m:f>
                                        <m:fPr>
                                          <m:type m:val="lin"/>
                                          <m:ctrlPr>
                                            <a:rPr lang="fr-FR" i="1">
                                              <a:latin typeface="Cambria Math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num>
                                        <m:den>
                                          <m: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den>
                                      </m:f>
                                    </m:sub>
                                  </m:sSub>
                                  <m:r>
                                    <a:rPr lang="fr-FR" i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num>
                            <m:den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𝑅𝑇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5146" y="5438496"/>
                <a:ext cx="4763729" cy="63889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文本框 17"/>
          <p:cNvSpPr txBox="1"/>
          <p:nvPr/>
        </p:nvSpPr>
        <p:spPr>
          <a:xfrm>
            <a:off x="1419225" y="361952"/>
            <a:ext cx="210072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fr-FR" altLang="zh-CN" sz="3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Appendice</a:t>
            </a:r>
            <a:endParaRPr lang="fr-FR" altLang="zh-CN" sz="3200" b="1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562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8"/>
          <p:cNvGrpSpPr>
            <a:grpSpLocks/>
          </p:cNvGrpSpPr>
          <p:nvPr/>
        </p:nvGrpSpPr>
        <p:grpSpPr bwMode="auto">
          <a:xfrm>
            <a:off x="611188" y="261940"/>
            <a:ext cx="666750" cy="663575"/>
            <a:chOff x="611187" y="261275"/>
            <a:chExt cx="666069" cy="664458"/>
          </a:xfrm>
        </p:grpSpPr>
        <p:sp>
          <p:nvSpPr>
            <p:cNvPr id="9" name="矩形 8"/>
            <p:cNvSpPr>
              <a:spLocks noChangeAspect="1"/>
            </p:cNvSpPr>
            <p:nvPr/>
          </p:nvSpPr>
          <p:spPr>
            <a:xfrm>
              <a:off x="611187" y="261275"/>
              <a:ext cx="539199" cy="537289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7" name="矩形 16"/>
            <p:cNvSpPr>
              <a:spLocks noChangeAspect="1"/>
            </p:cNvSpPr>
            <p:nvPr/>
          </p:nvSpPr>
          <p:spPr>
            <a:xfrm>
              <a:off x="880786" y="529919"/>
              <a:ext cx="396470" cy="39581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</p:grpSp>
      <p:grpSp>
        <p:nvGrpSpPr>
          <p:cNvPr id="5" name="组合 19"/>
          <p:cNvGrpSpPr>
            <a:grpSpLocks/>
          </p:cNvGrpSpPr>
          <p:nvPr/>
        </p:nvGrpSpPr>
        <p:grpSpPr bwMode="auto">
          <a:xfrm>
            <a:off x="8606984" y="6519865"/>
            <a:ext cx="638618" cy="338137"/>
            <a:chOff x="8663567" y="6519446"/>
            <a:chExt cx="638628" cy="338554"/>
          </a:xfrm>
        </p:grpSpPr>
        <p:sp>
          <p:nvSpPr>
            <p:cNvPr id="21" name="矩形 20"/>
            <p:cNvSpPr/>
            <p:nvPr/>
          </p:nvSpPr>
          <p:spPr>
            <a:xfrm>
              <a:off x="8767200" y="6519446"/>
              <a:ext cx="431807" cy="33855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5134" name="文本框 21"/>
            <p:cNvSpPr txBox="1">
              <a:spLocks noChangeArrowheads="1"/>
            </p:cNvSpPr>
            <p:nvPr/>
          </p:nvSpPr>
          <p:spPr bwMode="auto">
            <a:xfrm>
              <a:off x="8663567" y="6519446"/>
              <a:ext cx="638628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16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07</a:t>
              </a:r>
              <a:endPara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31" name="Image 3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113" y="6067110"/>
            <a:ext cx="571307" cy="648909"/>
          </a:xfrm>
          <a:prstGeom prst="rect">
            <a:avLst/>
          </a:prstGeom>
        </p:spPr>
      </p:pic>
      <p:pic>
        <p:nvPicPr>
          <p:cNvPr id="32" name="Imag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051" y="6101759"/>
            <a:ext cx="1174347" cy="587174"/>
          </a:xfrm>
          <a:prstGeom prst="rect">
            <a:avLst/>
          </a:prstGeom>
        </p:spPr>
      </p:pic>
      <p:sp>
        <p:nvSpPr>
          <p:cNvPr id="16" name="文本框 17"/>
          <p:cNvSpPr txBox="1"/>
          <p:nvPr/>
        </p:nvSpPr>
        <p:spPr>
          <a:xfrm>
            <a:off x="106854" y="1094807"/>
            <a:ext cx="70608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fr-FR" altLang="zh-CN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Équations dans le modèle généralisé de croissance du film</a:t>
            </a:r>
            <a:endParaRPr lang="fr-FR" altLang="zh-CN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69045" y="1660740"/>
            <a:ext cx="59475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/>
              <a:t>Pour </a:t>
            </a:r>
            <a:r>
              <a:rPr lang="fr-FR" dirty="0"/>
              <a:t>calculer le flux des interstitiels de Cr dans le film d’oxyde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169045" y="2056091"/>
                <a:ext cx="7792065" cy="11921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sSub>
                            <m:sSubPr>
                              <m:ctrlPr>
                                <a:rPr lang="fr-FR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𝐶𝑟</m:t>
                              </m:r>
                            </m:sub>
                          </m:sSub>
                        </m:sub>
                      </m:sSub>
                      <m:r>
                        <a:rPr lang="fr-FR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sSub>
                            <m:sSubPr>
                              <m:ctrlPr>
                                <a:rPr lang="fr-FR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𝐶𝑟</m:t>
                              </m:r>
                            </m:sub>
                          </m:sSub>
                        </m:sub>
                      </m:sSub>
                      <m:f>
                        <m:fPr>
                          <m:ctrlPr>
                            <a:rPr lang="fr-FR" i="1">
                              <a:latin typeface="Cambria Math" charset="0"/>
                            </a:rPr>
                          </m:ctrlPr>
                        </m:fPr>
                        <m:num>
                          <m:d>
                            <m:dPr>
                              <m:begChr m:val=""/>
                              <m:endChr m:val="]"/>
                              <m:ctrlPr>
                                <a:rPr lang="fr-FR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  <m:r>
                                <a:rPr lang="fr-FR" i="0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sSubSup>
                                <m:sSubSupPr>
                                  <m:ctrlPr>
                                    <a:rPr lang="fr-FR" i="1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sub>
                                <m:sup>
                                  <m:r>
                                    <a:rPr lang="fr-FR" i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p>
                              </m:sSubSup>
                              <m:r>
                                <a:rPr lang="fr-FR" i="0">
                                  <a:latin typeface="Cambria Math" panose="02040503050406030204" pitchFamily="18" charset="0"/>
                                </a:rPr>
                                <m:t>+∆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r>
                                <a:rPr lang="fr-FR" i="0">
                                  <a:latin typeface="Cambria Math" panose="02040503050406030204" pitchFamily="18" charset="0"/>
                                </a:rPr>
                                <m:t>(1−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fr-FR" i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fr-FR" i="0">
                                  <a:latin typeface="Cambria Math" panose="02040503050406030204" pitchFamily="18" charset="0"/>
                                </a:rPr>
                                <m:t>))</m:t>
                              </m:r>
                            </m:e>
                          </m:d>
                        </m:num>
                        <m:den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𝑅𝑇𝑥</m:t>
                          </m:r>
                        </m:den>
                      </m:f>
                      <m:sSub>
                        <m:sSubPr>
                          <m:ctrlPr>
                            <a:rPr lang="fr-FR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sSub>
                            <m:sSubPr>
                              <m:ctrlPr>
                                <a:rPr lang="fr-FR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𝐶𝑟</m:t>
                              </m:r>
                            </m:sub>
                          </m:sSub>
                        </m:sub>
                      </m:sSub>
                      <m:f>
                        <m:fPr>
                          <m:ctrlPr>
                            <a:rPr lang="fr-FR" i="1">
                              <a:latin typeface="Cambria Math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fr-FR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fr-FR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𝐶𝑟</m:t>
                                  </m:r>
                                </m:sub>
                              </m:sSub>
                            </m:sub>
                          </m:sSub>
                          <m:sSub>
                            <m:sSubPr>
                              <m:ctrlPr>
                                <a:rPr lang="fr-FR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fr-FR" i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</m:e>
                            <m:sub>
                              <m:f>
                                <m:fPr>
                                  <m:type m:val="lin"/>
                                  <m:ctrlPr>
                                    <a:rPr lang="fr-FR" i="1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num>
                                <m:den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den>
                              </m:f>
                            </m:sub>
                          </m:sSub>
                          <m:r>
                            <a:rPr lang="fr-FR" i="0"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fr-FR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fr-FR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fr-FR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𝐶𝑟</m:t>
                                      </m:r>
                                    </m:sub>
                                  </m:sSub>
                                </m:sub>
                              </m:sSub>
                              <m:f>
                                <m:fPr>
                                  <m:ctrlPr>
                                    <a:rPr lang="fr-FR" i="1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begChr m:val=""/>
                                      <m:ctrlPr>
                                        <a:rPr lang="fr-FR" i="1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fr-FR" i="1">
                                              <a:latin typeface="Cambria Math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  <m:t>𝜙</m:t>
                                          </m:r>
                                        </m:e>
                                        <m:sub>
                                          <m: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sub>
                                        <m:sup>
                                          <m:r>
                                            <a:rPr lang="fr-FR" i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p>
                                      </m:sSubSup>
                                      <m:r>
                                        <a:rPr lang="fr-FR" i="0">
                                          <a:latin typeface="Cambria Math" panose="02040503050406030204" pitchFamily="18" charset="0"/>
                                        </a:rPr>
                                        <m:t>+∆</m:t>
                                      </m:r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  <m:r>
                                        <a:rPr lang="fr-FR" i="0">
                                          <a:latin typeface="Cambria Math" panose="02040503050406030204" pitchFamily="18" charset="0"/>
                                        </a:rPr>
                                        <m:t>(1−</m:t>
                                      </m:r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  <m:r>
                                        <a:rPr lang="fr-FR" i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i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𝑅𝑇</m:t>
                                  </m:r>
                                </m:den>
                              </m:f>
                            </m:sup>
                          </m:sSup>
                          <m:r>
                            <a:rPr lang="fr-FR" i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fr-FR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fr-FR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𝐶𝑟</m:t>
                                  </m:r>
                                </m:sub>
                              </m:sSub>
                            </m:sub>
                          </m:sSub>
                          <m:sSub>
                            <m:sSubPr>
                              <m:ctrlPr>
                                <a:rPr lang="fr-FR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fr-FR" i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</m:e>
                            <m:sub>
                              <m:f>
                                <m:fPr>
                                  <m:type m:val="lin"/>
                                  <m:ctrlPr>
                                    <a:rPr lang="fr-FR" i="1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num>
                                <m:den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den>
                              </m:f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fr-FR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fr-FR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fr-FR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𝐶𝑟</m:t>
                                      </m:r>
                                    </m:sub>
                                  </m:sSub>
                                </m:sub>
                              </m:s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  <m:f>
                                <m:fPr>
                                  <m:ctrlPr>
                                    <a:rPr lang="fr-FR" i="1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begChr m:val=""/>
                                      <m:ctrlPr>
                                        <a:rPr lang="fr-FR" i="1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fr-FR" i="1">
                                              <a:latin typeface="Cambria Math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  <m:t>𝜙</m:t>
                                          </m:r>
                                        </m:e>
                                        <m:sub>
                                          <m: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sub>
                                        <m:sup>
                                          <m:r>
                                            <a:rPr lang="fr-FR" i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p>
                                      </m:sSubSup>
                                      <m:r>
                                        <a:rPr lang="fr-FR" i="0">
                                          <a:latin typeface="Cambria Math" panose="02040503050406030204" pitchFamily="18" charset="0"/>
                                        </a:rPr>
                                        <m:t>+∆</m:t>
                                      </m:r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  <m:r>
                                        <a:rPr lang="fr-FR" i="0">
                                          <a:latin typeface="Cambria Math" panose="02040503050406030204" pitchFamily="18" charset="0"/>
                                        </a:rPr>
                                        <m:t>(1−</m:t>
                                      </m:r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  <m:r>
                                        <a:rPr lang="fr-FR" i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i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𝑅𝑇</m:t>
                                  </m:r>
                                </m:den>
                              </m:f>
                            </m:sup>
                          </m:sSup>
                          <m:r>
                            <a:rPr lang="fr-FR" i="0"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045" y="2056091"/>
                <a:ext cx="7792065" cy="119212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0" y="3372846"/>
                <a:ext cx="4099519" cy="5724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sSub>
                            <m:sSubPr>
                              <m:ctrlPr>
                                <a:rPr lang="fr-FR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𝐶𝑟</m:t>
                              </m:r>
                            </m:sub>
                          </m:sSub>
                        </m:sub>
                      </m:sSub>
                      <m:sSub>
                        <m:sSubPr>
                          <m:ctrlPr>
                            <a:rPr lang="fr-FR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fr-FR" i="0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b>
                          <m:f>
                            <m:fPr>
                              <m:type m:val="lin"/>
                              <m:ctrlPr>
                                <a:rPr lang="fr-FR" i="1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num>
                            <m:den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den>
                          </m:f>
                        </m:sub>
                      </m:sSub>
                      <m:r>
                        <a:rPr lang="fr-FR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𝐹𝑒</m:t>
                          </m:r>
                        </m:sub>
                      </m:sSub>
                      <m:r>
                        <a:rPr lang="fr-FR" i="0">
                          <a:latin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fr-FR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sSub>
                            <m:sSubPr>
                              <m:ctrlPr>
                                <a:rPr lang="fr-FR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sub>
                          </m:sSub>
                        </m:sub>
                      </m:sSub>
                      <m:sSub>
                        <m:sSubPr>
                          <m:ctrlPr>
                            <a:rPr lang="fr-FR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fr-FR" i="0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b>
                          <m:f>
                            <m:fPr>
                              <m:type m:val="lin"/>
                              <m:ctrlPr>
                                <a:rPr lang="fr-FR" i="1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num>
                            <m:den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den>
                          </m:f>
                        </m:sub>
                      </m:sSub>
                      <m:r>
                        <a:rPr lang="fr-FR" i="0">
                          <a:latin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fr-FR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f>
                            <m:fPr>
                              <m:ctrlPr>
                                <a:rPr lang="fr-FR" i="1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fr-FR" i="0">
                                  <a:latin typeface="Cambria Math" panose="02040503050406030204" pitchFamily="18" charset="0"/>
                                </a:rPr>
                                <m:t>−∆</m:t>
                              </m:r>
                              <m:sSub>
                                <m:sSubPr>
                                  <m:ctrlPr>
                                    <a:rPr lang="fr-FR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fr-FR" i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fr-FR" i="0">
                                  <a:latin typeface="Cambria Math" panose="02040503050406030204" pitchFamily="18" charset="0"/>
                                </a:rPr>
                                <m:t>+3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  <m:sSub>
                                <m:sSubPr>
                                  <m:ctrlPr>
                                    <a:rPr lang="fr-FR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f>
                                    <m:fPr>
                                      <m:type m:val="lin"/>
                                      <m:ctrlPr>
                                        <a:rPr lang="fr-FR" i="1">
                                          <a:latin typeface="Cambria Math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num>
                                    <m:den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den>
                                  </m:f>
                                </m:sub>
                              </m:sSub>
                            </m:num>
                            <m:den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𝑅𝑇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372846"/>
                <a:ext cx="4099519" cy="57246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0" y="4155860"/>
                <a:ext cx="7202129" cy="8545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sSub>
                            <m:sSubPr>
                              <m:ctrlPr>
                                <a:rPr lang="fr-FR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sub>
                          </m:sSub>
                        </m:sub>
                      </m:sSub>
                      <m:sSub>
                        <m:sSubPr>
                          <m:ctrlPr>
                            <a:rPr lang="fr-FR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fr-FR" i="0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b>
                          <m:f>
                            <m:fPr>
                              <m:type m:val="lin"/>
                              <m:ctrlPr>
                                <a:rPr lang="fr-FR" i="1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num>
                            <m:den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den>
                          </m:f>
                        </m:sub>
                      </m:sSub>
                      <m:r>
                        <a:rPr lang="fr-FR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i="1">
                              <a:latin typeface="Cambria Math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fr-FR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fr-FR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𝑡𝑜𝑡</m:t>
                                  </m:r>
                                </m:e>
                                <m:sub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sub>
                              </m:sSub>
                            </m:sub>
                          </m:sSub>
                          <m:sSub>
                            <m:sSubPr>
                              <m:ctrlPr>
                                <a:rPr lang="fr-FR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fr-FR" i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</m:e>
                            <m:sub>
                              <m:f>
                                <m:fPr>
                                  <m:type m:val="lin"/>
                                  <m:ctrlPr>
                                    <a:rPr lang="fr-FR" i="1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num>
                                <m:den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den>
                              </m:f>
                            </m:sub>
                          </m:sSub>
                        </m:num>
                        <m:den>
                          <m:r>
                            <a:rPr lang="fr-FR" i="0">
                              <a:latin typeface="Cambria Math" panose="02040503050406030204" pitchFamily="18" charset="0"/>
                            </a:rPr>
                            <m:t>1+</m:t>
                          </m:r>
                          <m:sSub>
                            <m:sSubPr>
                              <m:ctrlPr>
                                <a:rPr lang="fr-FR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𝐶𝑟</m:t>
                              </m:r>
                            </m:sub>
                          </m:sSub>
                          <m:sSup>
                            <m:sSupPr>
                              <m:ctrlPr>
                                <a:rPr lang="fr-FR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fr-FR" i="1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i="0">
                                      <a:latin typeface="Cambria Math" panose="02040503050406030204" pitchFamily="18" charset="0"/>
                                    </a:rPr>
                                    <m:t>−∆</m:t>
                                  </m:r>
                                  <m:sSub>
                                    <m:sSubPr>
                                      <m:ctrlPr>
                                        <a:rPr lang="fr-FR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</m:e>
                                    <m:sub>
                                      <m:r>
                                        <a:rPr lang="fr-FR" i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  <m:r>
                                    <a:rPr lang="fr-FR" i="0">
                                      <a:latin typeface="Cambria Math" panose="02040503050406030204" pitchFamily="18" charset="0"/>
                                    </a:rPr>
                                    <m:t>+3</m:t>
                                  </m:r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  <m:sSub>
                                    <m:sSubPr>
                                      <m:ctrlPr>
                                        <a:rPr lang="fr-FR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sub>
                                      <m:f>
                                        <m:fPr>
                                          <m:type m:val="lin"/>
                                          <m:ctrlPr>
                                            <a:rPr lang="fr-FR" i="1">
                                              <a:latin typeface="Cambria Math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num>
                                        <m:den>
                                          <m: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den>
                                      </m:f>
                                    </m:sub>
                                  </m:sSub>
                                </m:num>
                                <m:den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𝑅𝑇</m:t>
                                  </m:r>
                                </m:den>
                              </m:f>
                            </m:sup>
                          </m:sSup>
                          <m:r>
                            <a:rPr lang="fr-FR" i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fr-FR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𝐹𝑒</m:t>
                              </m:r>
                            </m:sub>
                          </m:sSub>
                          <m:sSup>
                            <m:sSupPr>
                              <m:ctrlPr>
                                <a:rPr lang="fr-FR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fr-FR" i="1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i="0">
                                      <a:latin typeface="Cambria Math" panose="02040503050406030204" pitchFamily="18" charset="0"/>
                                    </a:rPr>
                                    <m:t>−∆</m:t>
                                  </m:r>
                                  <m:sSub>
                                    <m:sSubPr>
                                      <m:ctrlPr>
                                        <a:rPr lang="fr-FR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</m:e>
                                    <m:sub>
                                      <m:r>
                                        <a:rPr lang="fr-FR" i="0">
                                          <a:latin typeface="Cambria Math" panose="02040503050406030204" pitchFamily="18" charset="0"/>
                                        </a:rPr>
                                        <m:t>5</m:t>
                                      </m:r>
                                    </m:sub>
                                  </m:sSub>
                                  <m:r>
                                    <a:rPr lang="fr-FR" i="0">
                                      <a:latin typeface="Cambria Math" panose="02040503050406030204" pitchFamily="18" charset="0"/>
                                    </a:rPr>
                                    <m:t>+3</m:t>
                                  </m:r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  <m:sSub>
                                    <m:sSubPr>
                                      <m:ctrlPr>
                                        <a:rPr lang="fr-FR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sub>
                                      <m:f>
                                        <m:fPr>
                                          <m:type m:val="lin"/>
                                          <m:ctrlPr>
                                            <a:rPr lang="fr-FR" i="1">
                                              <a:latin typeface="Cambria Math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num>
                                        <m:den>
                                          <m: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den>
                                      </m:f>
                                    </m:sub>
                                  </m:sSub>
                                </m:num>
                                <m:den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𝑅𝑇</m:t>
                                  </m:r>
                                </m:den>
                              </m:f>
                            </m:sup>
                          </m:sSup>
                          <m:r>
                            <a:rPr lang="fr-FR" i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fr-FR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𝑁𝑖</m:t>
                              </m:r>
                            </m:sub>
                          </m:sSub>
                          <m:sSup>
                            <m:sSupPr>
                              <m:ctrlPr>
                                <a:rPr lang="fr-FR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fr-FR" i="1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i="0">
                                      <a:latin typeface="Cambria Math" panose="02040503050406030204" pitchFamily="18" charset="0"/>
                                    </a:rPr>
                                    <m:t>−∆</m:t>
                                  </m:r>
                                  <m:sSub>
                                    <m:sSubPr>
                                      <m:ctrlPr>
                                        <a:rPr lang="fr-FR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</m:e>
                                    <m:sub>
                                      <m:r>
                                        <a:rPr lang="fr-FR" i="0">
                                          <a:latin typeface="Cambria Math" panose="02040503050406030204" pitchFamily="18" charset="0"/>
                                        </a:rPr>
                                        <m:t>6</m:t>
                                      </m:r>
                                    </m:sub>
                                  </m:sSub>
                                  <m:r>
                                    <a:rPr lang="fr-FR" i="0">
                                      <a:latin typeface="Cambria Math" panose="02040503050406030204" pitchFamily="18" charset="0"/>
                                    </a:rPr>
                                    <m:t>+2</m:t>
                                  </m:r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  <m:sSub>
                                    <m:sSubPr>
                                      <m:ctrlPr>
                                        <a:rPr lang="fr-FR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sub>
                                      <m:f>
                                        <m:fPr>
                                          <m:type m:val="lin"/>
                                          <m:ctrlPr>
                                            <a:rPr lang="fr-FR" i="1">
                                              <a:latin typeface="Cambria Math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num>
                                        <m:den>
                                          <m: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den>
                                      </m:f>
                                    </m:sub>
                                  </m:sSub>
                                </m:num>
                                <m:den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𝑅𝑇</m:t>
                                  </m:r>
                                </m:den>
                              </m:f>
                            </m:sup>
                          </m:sSup>
                        </m:den>
                      </m:f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155860"/>
                <a:ext cx="7202129" cy="85452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4424882" y="3357008"/>
                <a:ext cx="4363759" cy="6041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sSub>
                            <m:sSubPr>
                              <m:ctrlPr>
                                <a:rPr lang="fr-FR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𝐶𝑟</m:t>
                              </m:r>
                            </m:sub>
                          </m:sSub>
                        </m:sub>
                      </m:sSub>
                      <m:sSub>
                        <m:sSubPr>
                          <m:ctrlPr>
                            <a:rPr lang="fr-FR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fr-FR" i="0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b>
                          <m:f>
                            <m:fPr>
                              <m:type m:val="lin"/>
                              <m:ctrlPr>
                                <a:rPr lang="fr-FR" i="1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num>
                            <m:den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den>
                          </m:f>
                        </m:sub>
                      </m:sSub>
                      <m:r>
                        <a:rPr lang="fr-FR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sSub>
                            <m:sSubPr>
                              <m:ctrlPr>
                                <a:rPr lang="fr-FR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sub>
                          </m:sSub>
                        </m:sub>
                      </m:sSub>
                      <m:sSub>
                        <m:sSubPr>
                          <m:ctrlPr>
                            <a:rPr lang="fr-FR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fr-FR" i="0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b>
                          <m:f>
                            <m:fPr>
                              <m:type m:val="lin"/>
                              <m:ctrlPr>
                                <a:rPr lang="fr-FR" i="1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num>
                            <m:den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den>
                          </m:f>
                        </m:sub>
                      </m:sSub>
                      <m:r>
                        <a:rPr lang="fr-FR" i="0">
                          <a:latin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fr-FR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f>
                            <m:fPr>
                              <m:ctrlPr>
                                <a:rPr lang="fr-FR" i="1">
                                  <a:latin typeface="Cambria Math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begChr m:val=""/>
                                  <m:ctrlPr>
                                    <a:rPr lang="fr-FR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i="0">
                                      <a:latin typeface="Cambria Math" panose="02040503050406030204" pitchFamily="18" charset="0"/>
                                    </a:rPr>
                                    <m:t>∆</m:t>
                                  </m:r>
                                  <m:sSub>
                                    <m:sSubPr>
                                      <m:ctrlPr>
                                        <a:rPr lang="fr-FR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</m:e>
                                    <m:sub>
                                      <m:r>
                                        <a:rPr lang="fr-FR" i="0">
                                          <a:latin typeface="Cambria Math" panose="02040503050406030204" pitchFamily="18" charset="0"/>
                                        </a:rPr>
                                        <m:t>10</m:t>
                                      </m:r>
                                    </m:sub>
                                  </m:sSub>
                                  <m:r>
                                    <a:rPr lang="fr-FR" i="0">
                                      <a:latin typeface="Cambria Math" panose="02040503050406030204" pitchFamily="18" charset="0"/>
                                    </a:rPr>
                                    <m:t>−3</m:t>
                                  </m:r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  <m:sSub>
                                    <m:sSubPr>
                                      <m:ctrlPr>
                                        <a:rPr lang="fr-FR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sub>
                                      <m:f>
                                        <m:fPr>
                                          <m:type m:val="lin"/>
                                          <m:ctrlPr>
                                            <a:rPr lang="fr-FR" i="1">
                                              <a:latin typeface="Cambria Math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num>
                                        <m:den>
                                          <m: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den>
                                      </m:f>
                                    </m:sub>
                                  </m:sSub>
                                  <m:r>
                                    <a:rPr lang="fr-FR" i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num>
                            <m:den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𝑅𝑇</m:t>
                              </m:r>
                            </m:den>
                          </m:f>
                          <m:r>
                            <a:rPr lang="fr-FR" i="0">
                              <a:latin typeface="Cambria Math" panose="02040503050406030204" pitchFamily="18" charset="0"/>
                            </a:rPr>
                            <m:t>−6.909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𝑝𝐻</m:t>
                          </m:r>
                        </m:sup>
                      </m:sSup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4882" y="3357008"/>
                <a:ext cx="4363759" cy="60414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-94991" y="5133991"/>
                <a:ext cx="9237406" cy="9230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sSub>
                            <m:sSubPr>
                              <m:ctrlPr>
                                <a:rPr lang="fr-FR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sub>
                          </m:sSub>
                        </m:sub>
                      </m:sSub>
                      <m:sSub>
                        <m:sSubPr>
                          <m:ctrlPr>
                            <a:rPr lang="fr-FR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fr-FR" i="0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b>
                          <m:f>
                            <m:fPr>
                              <m:type m:val="lin"/>
                              <m:ctrlPr>
                                <a:rPr lang="fr-FR" i="1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num>
                            <m:den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den>
                          </m:f>
                        </m:sub>
                      </m:sSub>
                      <m:r>
                        <a:rPr lang="fr-FR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i="1">
                              <a:latin typeface="Cambria Math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fr-FR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fr-FR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𝑡𝑜𝑡</m:t>
                                  </m:r>
                                </m:e>
                                <m:sub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sub>
                              </m:sSub>
                            </m:sub>
                          </m:sSub>
                          <m:sSub>
                            <m:sSubPr>
                              <m:ctrlPr>
                                <a:rPr lang="fr-FR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fr-FR" i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</m:e>
                            <m:sub>
                              <m:f>
                                <m:fPr>
                                  <m:type m:val="lin"/>
                                  <m:ctrlPr>
                                    <a:rPr lang="fr-FR" i="1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num>
                                <m:den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den>
                              </m:f>
                            </m:sub>
                          </m:sSub>
                        </m:num>
                        <m:den>
                          <m:r>
                            <a:rPr lang="fr-FR" i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fr-FR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fr-FR" i="1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begChr m:val=""/>
                                      <m:ctrlPr>
                                        <a:rPr lang="fr-FR" i="1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fr-FR" i="0">
                                          <a:latin typeface="Cambria Math" panose="02040503050406030204" pitchFamily="18" charset="0"/>
                                        </a:rPr>
                                        <m:t>∆</m:t>
                                      </m:r>
                                      <m:sSub>
                                        <m:sSubPr>
                                          <m:ctrlPr>
                                            <a:rPr lang="fr-FR" i="1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  <m:t>𝐺</m:t>
                                          </m:r>
                                        </m:e>
                                        <m:sub>
                                          <m:r>
                                            <a:rPr lang="fr-FR" i="0">
                                              <a:latin typeface="Cambria Math" panose="02040503050406030204" pitchFamily="18" charset="0"/>
                                            </a:rPr>
                                            <m:t>10</m:t>
                                          </m:r>
                                        </m:sub>
                                      </m:sSub>
                                      <m:r>
                                        <a:rPr lang="fr-FR" i="0">
                                          <a:latin typeface="Cambria Math" panose="02040503050406030204" pitchFamily="18" charset="0"/>
                                        </a:rPr>
                                        <m:t>−3</m:t>
                                      </m:r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  <m:sSub>
                                        <m:sSubPr>
                                          <m:ctrlPr>
                                            <a:rPr lang="fr-FR" i="1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  <m:t>𝜙</m:t>
                                          </m:r>
                                        </m:e>
                                        <m:sub>
                                          <m:f>
                                            <m:fPr>
                                              <m:type m:val="lin"/>
                                              <m:ctrlPr>
                                                <a:rPr lang="fr-FR" i="1">
                                                  <a:latin typeface="Cambria Math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fr-FR" i="1">
                                                  <a:latin typeface="Cambria Math" panose="02040503050406030204" pitchFamily="18" charset="0"/>
                                                </a:rPr>
                                                <m:t>𝑓</m:t>
                                              </m:r>
                                            </m:num>
                                            <m:den>
                                              <m:r>
                                                <a:rPr lang="fr-FR" i="1">
                                                  <a:latin typeface="Cambria Math" panose="02040503050406030204" pitchFamily="18" charset="0"/>
                                                </a:rPr>
                                                <m:t>𝑠</m:t>
                                              </m:r>
                                            </m:den>
                                          </m:f>
                                        </m:sub>
                                      </m:sSub>
                                      <m:r>
                                        <a:rPr lang="fr-FR" i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𝑅𝑇</m:t>
                                  </m:r>
                                </m:den>
                              </m:f>
                              <m:r>
                                <a:rPr lang="fr-FR" i="0">
                                  <a:latin typeface="Cambria Math" panose="02040503050406030204" pitchFamily="18" charset="0"/>
                                </a:rPr>
                                <m:t>−6.909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𝑝𝐻</m:t>
                              </m:r>
                            </m:sup>
                          </m:sSup>
                          <m:r>
                            <a:rPr lang="fr-FR" i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fr-FR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d>
                                <m:dPr>
                                  <m:begChr m:val=""/>
                                  <m:ctrlPr>
                                    <a:rPr lang="fr-FR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fr-FR" i="1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𝐹𝑒</m:t>
                                      </m:r>
                                    </m:e>
                                    <m:sup>
                                      <m:r>
                                        <a:rPr lang="fr-FR" i="0">
                                          <a:latin typeface="Cambria Math" panose="02040503050406030204" pitchFamily="18" charset="0"/>
                                        </a:rPr>
                                        <m:t>3+</m:t>
                                      </m:r>
                                    </m:sup>
                                  </m:sSup>
                                  <m:r>
                                    <a:rPr lang="fr-FR" i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𝑎𝑞</m:t>
                                  </m:r>
                                </m:e>
                              </m:d>
                            </m:sub>
                          </m:sSub>
                          <m:sSup>
                            <m:sSupPr>
                              <m:ctrlPr>
                                <a:rPr lang="fr-FR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fr-FR" i="1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begChr m:val=""/>
                                      <m:ctrlPr>
                                        <a:rPr lang="fr-FR" i="1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fr-FR" i="0">
                                          <a:latin typeface="Cambria Math" panose="02040503050406030204" pitchFamily="18" charset="0"/>
                                        </a:rPr>
                                        <m:t>∆</m:t>
                                      </m:r>
                                      <m:sSub>
                                        <m:sSubPr>
                                          <m:ctrlPr>
                                            <a:rPr lang="fr-FR" i="1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  <m:t>𝐺</m:t>
                                          </m:r>
                                        </m:e>
                                        <m:sub>
                                          <m:r>
                                            <a:rPr lang="fr-FR" i="0">
                                              <a:latin typeface="Cambria Math" panose="02040503050406030204" pitchFamily="18" charset="0"/>
                                            </a:rPr>
                                            <m:t>12</m:t>
                                          </m:r>
                                        </m:sub>
                                      </m:sSub>
                                      <m:r>
                                        <a:rPr lang="fr-FR" i="0">
                                          <a:latin typeface="Cambria Math" panose="02040503050406030204" pitchFamily="18" charset="0"/>
                                        </a:rPr>
                                        <m:t>−3</m:t>
                                      </m:r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  <m:sSub>
                                        <m:sSubPr>
                                          <m:ctrlPr>
                                            <a:rPr lang="fr-FR" i="1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  <m:t>𝜙</m:t>
                                          </m:r>
                                        </m:e>
                                        <m:sub>
                                          <m:f>
                                            <m:fPr>
                                              <m:type m:val="lin"/>
                                              <m:ctrlPr>
                                                <a:rPr lang="fr-FR" i="1">
                                                  <a:latin typeface="Cambria Math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fr-FR" i="1">
                                                  <a:latin typeface="Cambria Math" panose="02040503050406030204" pitchFamily="18" charset="0"/>
                                                </a:rPr>
                                                <m:t>𝑓</m:t>
                                              </m:r>
                                            </m:num>
                                            <m:den>
                                              <m:r>
                                                <a:rPr lang="fr-FR" i="1">
                                                  <a:latin typeface="Cambria Math" panose="02040503050406030204" pitchFamily="18" charset="0"/>
                                                </a:rPr>
                                                <m:t>𝑠</m:t>
                                              </m:r>
                                            </m:den>
                                          </m:f>
                                        </m:sub>
                                      </m:sSub>
                                      <m:r>
                                        <a:rPr lang="fr-FR" i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𝑅𝑇</m:t>
                                  </m:r>
                                </m:den>
                              </m:f>
                            </m:sup>
                          </m:sSup>
                          <m:r>
                            <a:rPr lang="fr-FR" i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fr-FR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d>
                                <m:dPr>
                                  <m:begChr m:val=""/>
                                  <m:ctrlPr>
                                    <a:rPr lang="fr-FR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fr-FR" i="1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𝑁𝑖</m:t>
                                      </m:r>
                                    </m:e>
                                    <m:sup>
                                      <m:r>
                                        <a:rPr lang="fr-FR" i="0">
                                          <a:latin typeface="Cambria Math" panose="02040503050406030204" pitchFamily="18" charset="0"/>
                                        </a:rPr>
                                        <m:t>2+</m:t>
                                      </m:r>
                                    </m:sup>
                                  </m:sSup>
                                  <m:r>
                                    <a:rPr lang="fr-FR" i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𝑎𝑞</m:t>
                                  </m:r>
                                </m:e>
                              </m:d>
                            </m:sub>
                          </m:sSub>
                          <m:sSup>
                            <m:sSupPr>
                              <m:ctrlPr>
                                <a:rPr lang="fr-FR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fr-FR" i="1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begChr m:val=""/>
                                      <m:ctrlPr>
                                        <a:rPr lang="fr-FR" i="1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fr-FR" i="0">
                                          <a:latin typeface="Cambria Math" panose="02040503050406030204" pitchFamily="18" charset="0"/>
                                        </a:rPr>
                                        <m:t>∆</m:t>
                                      </m:r>
                                      <m:sSub>
                                        <m:sSubPr>
                                          <m:ctrlPr>
                                            <a:rPr lang="fr-FR" i="1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  <m:t>𝐺</m:t>
                                          </m:r>
                                        </m:e>
                                        <m:sub>
                                          <m:r>
                                            <a:rPr lang="fr-FR" i="0">
                                              <a:latin typeface="Cambria Math" panose="02040503050406030204" pitchFamily="18" charset="0"/>
                                            </a:rPr>
                                            <m:t>13</m:t>
                                          </m:r>
                                        </m:sub>
                                      </m:sSub>
                                      <m:r>
                                        <a:rPr lang="fr-FR" i="0">
                                          <a:latin typeface="Cambria Math" panose="02040503050406030204" pitchFamily="18" charset="0"/>
                                        </a:rPr>
                                        <m:t>−2</m:t>
                                      </m:r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  <m:sSub>
                                        <m:sSubPr>
                                          <m:ctrlPr>
                                            <a:rPr lang="fr-FR" i="1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  <m:t>𝜙</m:t>
                                          </m:r>
                                        </m:e>
                                        <m:sub>
                                          <m:f>
                                            <m:fPr>
                                              <m:type m:val="lin"/>
                                              <m:ctrlPr>
                                                <a:rPr lang="fr-FR" i="1">
                                                  <a:latin typeface="Cambria Math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fr-FR" i="1">
                                                  <a:latin typeface="Cambria Math" panose="02040503050406030204" pitchFamily="18" charset="0"/>
                                                </a:rPr>
                                                <m:t>𝑓</m:t>
                                              </m:r>
                                            </m:num>
                                            <m:den>
                                              <m:r>
                                                <a:rPr lang="fr-FR" i="1">
                                                  <a:latin typeface="Cambria Math" panose="02040503050406030204" pitchFamily="18" charset="0"/>
                                                </a:rPr>
                                                <m:t>𝑠</m:t>
                                              </m:r>
                                            </m:den>
                                          </m:f>
                                        </m:sub>
                                      </m:sSub>
                                      <m:r>
                                        <a:rPr lang="fr-FR" i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𝑅𝑇</m:t>
                                  </m:r>
                                </m:den>
                              </m:f>
                            </m:sup>
                          </m:sSup>
                        </m:den>
                      </m:f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94991" y="5133991"/>
                <a:ext cx="9237406" cy="9230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文本框 17"/>
          <p:cNvSpPr txBox="1"/>
          <p:nvPr/>
        </p:nvSpPr>
        <p:spPr>
          <a:xfrm>
            <a:off x="1419225" y="361952"/>
            <a:ext cx="210072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fr-FR" altLang="zh-CN" sz="3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Appendice</a:t>
            </a:r>
            <a:endParaRPr lang="fr-FR" altLang="zh-CN" sz="3200" b="1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1396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8"/>
          <p:cNvGrpSpPr>
            <a:grpSpLocks/>
          </p:cNvGrpSpPr>
          <p:nvPr/>
        </p:nvGrpSpPr>
        <p:grpSpPr bwMode="auto">
          <a:xfrm>
            <a:off x="611188" y="261940"/>
            <a:ext cx="666750" cy="663575"/>
            <a:chOff x="611187" y="261275"/>
            <a:chExt cx="666069" cy="664458"/>
          </a:xfrm>
        </p:grpSpPr>
        <p:sp>
          <p:nvSpPr>
            <p:cNvPr id="9" name="矩形 8"/>
            <p:cNvSpPr>
              <a:spLocks noChangeAspect="1"/>
            </p:cNvSpPr>
            <p:nvPr/>
          </p:nvSpPr>
          <p:spPr>
            <a:xfrm>
              <a:off x="611187" y="261275"/>
              <a:ext cx="539199" cy="537289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7" name="矩形 16"/>
            <p:cNvSpPr>
              <a:spLocks noChangeAspect="1"/>
            </p:cNvSpPr>
            <p:nvPr/>
          </p:nvSpPr>
          <p:spPr>
            <a:xfrm>
              <a:off x="880786" y="529919"/>
              <a:ext cx="396470" cy="39581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</p:grpSp>
      <p:sp>
        <p:nvSpPr>
          <p:cNvPr id="18" name="文本框 17"/>
          <p:cNvSpPr txBox="1"/>
          <p:nvPr/>
        </p:nvSpPr>
        <p:spPr>
          <a:xfrm>
            <a:off x="1419225" y="361952"/>
            <a:ext cx="541751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 </a:t>
            </a:r>
            <a:r>
              <a:rPr lang="fr-FR" altLang="zh-CN" sz="3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Problématique industrielle</a:t>
            </a:r>
            <a:endParaRPr lang="fr-FR" altLang="zh-CN" sz="3200" b="1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5" name="组合 19"/>
          <p:cNvGrpSpPr>
            <a:grpSpLocks/>
          </p:cNvGrpSpPr>
          <p:nvPr/>
        </p:nvGrpSpPr>
        <p:grpSpPr bwMode="auto">
          <a:xfrm>
            <a:off x="8606984" y="6519865"/>
            <a:ext cx="638618" cy="338137"/>
            <a:chOff x="8663567" y="6519446"/>
            <a:chExt cx="638628" cy="338554"/>
          </a:xfrm>
        </p:grpSpPr>
        <p:sp>
          <p:nvSpPr>
            <p:cNvPr id="21" name="矩形 20"/>
            <p:cNvSpPr/>
            <p:nvPr/>
          </p:nvSpPr>
          <p:spPr>
            <a:xfrm>
              <a:off x="8767200" y="6519446"/>
              <a:ext cx="431807" cy="33855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5134" name="文本框 21"/>
            <p:cNvSpPr txBox="1">
              <a:spLocks noChangeArrowheads="1"/>
            </p:cNvSpPr>
            <p:nvPr/>
          </p:nvSpPr>
          <p:spPr bwMode="auto">
            <a:xfrm>
              <a:off x="8663567" y="6519446"/>
              <a:ext cx="638628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16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04</a:t>
              </a:r>
              <a:endPara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9" name="文本框 17"/>
          <p:cNvSpPr txBox="1"/>
          <p:nvPr/>
        </p:nvSpPr>
        <p:spPr>
          <a:xfrm>
            <a:off x="106856" y="1094808"/>
            <a:ext cx="448640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fr-FR" altLang="zh-CN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Contexte : </a:t>
            </a:r>
            <a:r>
              <a:rPr lang="fr-FR" dirty="0" smtClean="0"/>
              <a:t>IASCC des vis d’internes de cuve des réacteurs à eau sous pression</a:t>
            </a:r>
            <a:endParaRPr lang="fr-FR" dirty="0"/>
          </a:p>
        </p:txBody>
      </p:sp>
      <p:pic>
        <p:nvPicPr>
          <p:cNvPr id="31" name="Image 3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113" y="6067110"/>
            <a:ext cx="571307" cy="648909"/>
          </a:xfrm>
          <a:prstGeom prst="rect">
            <a:avLst/>
          </a:prstGeom>
        </p:spPr>
      </p:pic>
      <p:pic>
        <p:nvPicPr>
          <p:cNvPr id="32" name="Imag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051" y="6101759"/>
            <a:ext cx="1174347" cy="587174"/>
          </a:xfrm>
          <a:prstGeom prst="rect">
            <a:avLst/>
          </a:prstGeom>
        </p:spPr>
      </p:pic>
      <p:sp>
        <p:nvSpPr>
          <p:cNvPr id="27" name="矩形 3"/>
          <p:cNvSpPr/>
          <p:nvPr/>
        </p:nvSpPr>
        <p:spPr>
          <a:xfrm>
            <a:off x="106855" y="3715659"/>
            <a:ext cx="418501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fr-FR" altLang="zh-CN" dirty="0" smtClean="0">
                <a:solidFill>
                  <a:srgbClr val="002060"/>
                </a:solidFill>
              </a:rPr>
              <a:t>Appauvrissement en chrome des joints de grains induit </a:t>
            </a:r>
            <a:r>
              <a:rPr lang="fr-FR" altLang="zh-CN" dirty="0">
                <a:solidFill>
                  <a:srgbClr val="002060"/>
                </a:solidFill>
              </a:rPr>
              <a:t>par </a:t>
            </a:r>
            <a:r>
              <a:rPr lang="fr-FR" altLang="zh-CN" dirty="0" smtClean="0">
                <a:solidFill>
                  <a:srgbClr val="002060"/>
                </a:solidFill>
              </a:rPr>
              <a:t>l’irradiation (RIS)</a:t>
            </a:r>
            <a:endParaRPr lang="fr-FR" altLang="zh-CN" dirty="0">
              <a:solidFill>
                <a:srgbClr val="002060"/>
              </a:solidFill>
            </a:endParaRPr>
          </a:p>
        </p:txBody>
      </p:sp>
      <p:sp>
        <p:nvSpPr>
          <p:cNvPr id="28" name="矩形 4"/>
          <p:cNvSpPr/>
          <p:nvPr/>
        </p:nvSpPr>
        <p:spPr>
          <a:xfrm>
            <a:off x="133154" y="2207906"/>
            <a:ext cx="378581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fr-FR" altLang="zh-CN" dirty="0" smtClean="0">
                <a:solidFill>
                  <a:srgbClr val="002060"/>
                </a:solidFill>
              </a:rPr>
              <a:t>Composants internes </a:t>
            </a:r>
            <a:r>
              <a:rPr lang="fr-FR" altLang="zh-CN" dirty="0">
                <a:solidFill>
                  <a:srgbClr val="002060"/>
                </a:solidFill>
              </a:rPr>
              <a:t>des cuves </a:t>
            </a:r>
            <a:r>
              <a:rPr lang="fr-FR" altLang="zh-CN" dirty="0" smtClean="0">
                <a:solidFill>
                  <a:srgbClr val="002060"/>
                </a:solidFill>
              </a:rPr>
              <a:t>soumis </a:t>
            </a:r>
            <a:r>
              <a:rPr lang="fr-FR" altLang="zh-CN" dirty="0">
                <a:solidFill>
                  <a:srgbClr val="002060"/>
                </a:solidFill>
              </a:rPr>
              <a:t>à un flux neutronique élevé. </a:t>
            </a:r>
            <a:endParaRPr lang="zh-CN" altLang="en-US" dirty="0">
              <a:solidFill>
                <a:srgbClr val="002060"/>
              </a:solidFill>
            </a:endParaRPr>
          </a:p>
        </p:txBody>
      </p:sp>
      <p:sp>
        <p:nvSpPr>
          <p:cNvPr id="29" name="矩形 5"/>
          <p:cNvSpPr/>
          <p:nvPr/>
        </p:nvSpPr>
        <p:spPr>
          <a:xfrm>
            <a:off x="133154" y="2966773"/>
            <a:ext cx="408656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fr-FR" altLang="zh-CN" dirty="0" smtClean="0">
                <a:solidFill>
                  <a:srgbClr val="002060"/>
                </a:solidFill>
              </a:rPr>
              <a:t>Microstructure et propriétés mécaniques évoluent sous l’effet de l’irradiation</a:t>
            </a:r>
            <a:endParaRPr lang="zh-CN" altLang="en-US" dirty="0">
              <a:solidFill>
                <a:srgbClr val="002060"/>
              </a:solidFill>
            </a:endParaRPr>
          </a:p>
        </p:txBody>
      </p:sp>
      <p:pic>
        <p:nvPicPr>
          <p:cNvPr id="30" name="Picture 9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132102" y="4222106"/>
            <a:ext cx="2526698" cy="2493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4" name="Image 3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6259" y="2075175"/>
            <a:ext cx="2480034" cy="1861677"/>
          </a:xfrm>
          <a:prstGeom prst="rect">
            <a:avLst/>
          </a:prstGeom>
        </p:spPr>
      </p:pic>
      <p:pic>
        <p:nvPicPr>
          <p:cNvPr id="35" name="Image 34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5400000">
            <a:off x="3789175" y="2266682"/>
            <a:ext cx="3051772" cy="977964"/>
          </a:xfrm>
          <a:prstGeom prst="rect">
            <a:avLst/>
          </a:prstGeom>
        </p:spPr>
      </p:pic>
      <p:cxnSp>
        <p:nvCxnSpPr>
          <p:cNvPr id="36" name="Connecteur droit avec flèche 35"/>
          <p:cNvCxnSpPr/>
          <p:nvPr/>
        </p:nvCxnSpPr>
        <p:spPr>
          <a:xfrm flipH="1" flipV="1">
            <a:off x="5600443" y="2075175"/>
            <a:ext cx="737804" cy="25747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>
            <a:off x="6431738" y="1157503"/>
            <a:ext cx="317092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fr-FR" altLang="zh-CN" dirty="0" smtClean="0"/>
              <a:t>IASCC : corrosion </a:t>
            </a:r>
            <a:r>
              <a:rPr lang="fr-FR" altLang="zh-CN" dirty="0"/>
              <a:t>sous </a:t>
            </a:r>
            <a:r>
              <a:rPr lang="fr-FR" altLang="zh-CN" dirty="0" smtClean="0"/>
              <a:t>contrainte </a:t>
            </a:r>
            <a:r>
              <a:rPr lang="fr-FR" altLang="zh-CN" dirty="0" err="1" smtClean="0"/>
              <a:t>intergranulaire</a:t>
            </a:r>
            <a:r>
              <a:rPr lang="fr-FR" altLang="zh-CN" dirty="0" smtClean="0"/>
              <a:t> assistée par l’irradiation</a:t>
            </a:r>
            <a:endParaRPr lang="fr-FR" altLang="zh-CN" dirty="0"/>
          </a:p>
        </p:txBody>
      </p:sp>
      <p:sp>
        <p:nvSpPr>
          <p:cNvPr id="38" name="矩形 3"/>
          <p:cNvSpPr/>
          <p:nvPr/>
        </p:nvSpPr>
        <p:spPr>
          <a:xfrm>
            <a:off x="109995" y="5235233"/>
            <a:ext cx="471022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fr-FR" altLang="zh-CN" b="1" dirty="0" smtClean="0">
                <a:solidFill>
                  <a:srgbClr val="002060"/>
                </a:solidFill>
              </a:rPr>
              <a:t>Besoin de prévoir l’oxydation intergranulaire induite par la RIS.</a:t>
            </a:r>
            <a:endParaRPr lang="fr-FR" altLang="zh-CN" b="1" dirty="0">
              <a:solidFill>
                <a:srgbClr val="002060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09995" y="4717689"/>
            <a:ext cx="33209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fr-FR" altLang="zh-CN" b="1" smtClean="0">
                <a:solidFill>
                  <a:srgbClr val="002060"/>
                </a:solidFill>
              </a:rPr>
              <a:t>Finalité </a:t>
            </a:r>
            <a:r>
              <a:rPr lang="fr-FR" altLang="zh-CN" b="1" dirty="0">
                <a:solidFill>
                  <a:srgbClr val="002060"/>
                </a:solidFill>
              </a:rPr>
              <a:t>du stage : </a:t>
            </a:r>
            <a:r>
              <a:rPr lang="fr-FR" altLang="zh-CN" b="1">
                <a:solidFill>
                  <a:srgbClr val="002060"/>
                </a:solidFill>
              </a:rPr>
              <a:t>prévoir </a:t>
            </a:r>
            <a:r>
              <a:rPr lang="fr-FR" altLang="zh-CN" b="1" smtClean="0">
                <a:solidFill>
                  <a:srgbClr val="002060"/>
                </a:solidFill>
              </a:rPr>
              <a:t>l’IASCC</a:t>
            </a:r>
            <a:endParaRPr lang="fr-FR" altLang="zh-CN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5595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8"/>
          <p:cNvGrpSpPr>
            <a:grpSpLocks/>
          </p:cNvGrpSpPr>
          <p:nvPr/>
        </p:nvGrpSpPr>
        <p:grpSpPr bwMode="auto">
          <a:xfrm>
            <a:off x="611188" y="261940"/>
            <a:ext cx="666750" cy="663575"/>
            <a:chOff x="611187" y="261275"/>
            <a:chExt cx="666069" cy="664458"/>
          </a:xfrm>
        </p:grpSpPr>
        <p:sp>
          <p:nvSpPr>
            <p:cNvPr id="9" name="矩形 8"/>
            <p:cNvSpPr>
              <a:spLocks noChangeAspect="1"/>
            </p:cNvSpPr>
            <p:nvPr/>
          </p:nvSpPr>
          <p:spPr>
            <a:xfrm>
              <a:off x="611187" y="261275"/>
              <a:ext cx="539199" cy="537289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7" name="矩形 16"/>
            <p:cNvSpPr>
              <a:spLocks noChangeAspect="1"/>
            </p:cNvSpPr>
            <p:nvPr/>
          </p:nvSpPr>
          <p:spPr>
            <a:xfrm>
              <a:off x="880786" y="529919"/>
              <a:ext cx="396470" cy="39581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</p:grpSp>
      <p:pic>
        <p:nvPicPr>
          <p:cNvPr id="31" name="Image 3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113" y="6067110"/>
            <a:ext cx="571307" cy="648909"/>
          </a:xfrm>
          <a:prstGeom prst="rect">
            <a:avLst/>
          </a:prstGeom>
        </p:spPr>
      </p:pic>
      <p:pic>
        <p:nvPicPr>
          <p:cNvPr id="32" name="Image 3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051" y="6101759"/>
            <a:ext cx="1174347" cy="587174"/>
          </a:xfrm>
          <a:prstGeom prst="rect">
            <a:avLst/>
          </a:prstGeom>
        </p:spPr>
      </p:pic>
      <p:sp>
        <p:nvSpPr>
          <p:cNvPr id="12" name="矩形 3"/>
          <p:cNvSpPr/>
          <p:nvPr/>
        </p:nvSpPr>
        <p:spPr>
          <a:xfrm>
            <a:off x="138113" y="2534207"/>
            <a:ext cx="4483048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l">
              <a:spcAft>
                <a:spcPts val="600"/>
              </a:spcAft>
              <a:buFont typeface="+mj-lt"/>
              <a:buAutoNum type="arabicPeriod"/>
            </a:pPr>
            <a:r>
              <a:rPr lang="fr-FR" altLang="zh-CN" sz="2000" b="1" dirty="0" smtClean="0">
                <a:solidFill>
                  <a:srgbClr val="002060"/>
                </a:solidFill>
              </a:rPr>
              <a:t>Programmer</a:t>
            </a:r>
            <a:r>
              <a:rPr lang="fr-FR" altLang="zh-CN" sz="2000" dirty="0" smtClean="0">
                <a:solidFill>
                  <a:srgbClr val="002060"/>
                </a:solidFill>
              </a:rPr>
              <a:t> en Python un modèle physique de </a:t>
            </a:r>
            <a:r>
              <a:rPr lang="fr-FR" altLang="zh-CN" sz="2000" b="1" dirty="0" smtClean="0">
                <a:solidFill>
                  <a:srgbClr val="002060"/>
                </a:solidFill>
              </a:rPr>
              <a:t>RIS</a:t>
            </a:r>
          </a:p>
          <a:p>
            <a:pPr marL="342900" indent="-342900" algn="l">
              <a:spcAft>
                <a:spcPts val="600"/>
              </a:spcAft>
              <a:buFont typeface="+mj-lt"/>
              <a:buAutoNum type="arabicPeriod"/>
            </a:pPr>
            <a:r>
              <a:rPr lang="fr-FR" altLang="zh-CN" sz="2000" b="1" dirty="0" smtClean="0">
                <a:solidFill>
                  <a:srgbClr val="002060"/>
                </a:solidFill>
              </a:rPr>
              <a:t>Programmer</a:t>
            </a:r>
            <a:r>
              <a:rPr lang="fr-FR" altLang="zh-CN" sz="2000" dirty="0" smtClean="0">
                <a:solidFill>
                  <a:srgbClr val="002060"/>
                </a:solidFill>
              </a:rPr>
              <a:t> en Python un modèle physique d’</a:t>
            </a:r>
            <a:r>
              <a:rPr lang="fr-FR" altLang="zh-CN" sz="2000" b="1" dirty="0" smtClean="0">
                <a:solidFill>
                  <a:srgbClr val="002060"/>
                </a:solidFill>
              </a:rPr>
              <a:t>oxydation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fr-FR" altLang="zh-CN" sz="2000" b="1" dirty="0">
                <a:solidFill>
                  <a:srgbClr val="002060"/>
                </a:solidFill>
              </a:rPr>
              <a:t>Programmer</a:t>
            </a:r>
            <a:r>
              <a:rPr lang="fr-FR" altLang="zh-CN" sz="2000" dirty="0">
                <a:solidFill>
                  <a:srgbClr val="002060"/>
                </a:solidFill>
              </a:rPr>
              <a:t> en Python </a:t>
            </a:r>
            <a:r>
              <a:rPr lang="fr-FR" altLang="zh-CN" sz="2000" dirty="0" smtClean="0">
                <a:solidFill>
                  <a:srgbClr val="002060"/>
                </a:solidFill>
              </a:rPr>
              <a:t>leur </a:t>
            </a:r>
            <a:r>
              <a:rPr lang="fr-FR" altLang="zh-CN" sz="2000" b="1" dirty="0" smtClean="0">
                <a:solidFill>
                  <a:srgbClr val="002060"/>
                </a:solidFill>
              </a:rPr>
              <a:t>couplage</a:t>
            </a:r>
            <a:endParaRPr lang="fr-FR" altLang="zh-CN" sz="2000" b="1" dirty="0">
              <a:solidFill>
                <a:srgbClr val="002060"/>
              </a:solidFill>
            </a:endParaRPr>
          </a:p>
        </p:txBody>
      </p:sp>
      <p:pic>
        <p:nvPicPr>
          <p:cNvPr id="14" name="crack_baffle_former_bol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162080" y="1196752"/>
            <a:ext cx="3835037" cy="4460014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5132747" y="5632458"/>
            <a:ext cx="386436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fr-FR" dirty="0" smtClean="0">
                <a:solidFill>
                  <a:srgbClr val="002060"/>
                </a:solidFill>
              </a:rPr>
              <a:t>Simulation </a:t>
            </a:r>
            <a:r>
              <a:rPr lang="fr-FR" dirty="0" err="1" smtClean="0">
                <a:solidFill>
                  <a:srgbClr val="002060"/>
                </a:solidFill>
              </a:rPr>
              <a:t>Code_Coriolis</a:t>
            </a:r>
            <a:r>
              <a:rPr lang="fr-FR" dirty="0" smtClean="0">
                <a:solidFill>
                  <a:srgbClr val="002060"/>
                </a:solidFill>
              </a:rPr>
              <a:t> de l’IASCC d’une vis irradiée à améliorer</a:t>
            </a:r>
            <a:endParaRPr lang="fr-FR" dirty="0"/>
          </a:p>
        </p:txBody>
      </p:sp>
      <p:sp>
        <p:nvSpPr>
          <p:cNvPr id="16" name="文本框 17"/>
          <p:cNvSpPr txBox="1"/>
          <p:nvPr/>
        </p:nvSpPr>
        <p:spPr>
          <a:xfrm>
            <a:off x="1419225" y="361952"/>
            <a:ext cx="374285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3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 </a:t>
            </a:r>
            <a:r>
              <a:rPr lang="fr-FR" altLang="zh-CN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Objectifs du </a:t>
            </a:r>
            <a:r>
              <a:rPr lang="fr-FR" altLang="zh-CN" sz="3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stage</a:t>
            </a:r>
            <a:endParaRPr lang="fr-FR" altLang="zh-CN" sz="3200" b="1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18" name="组合 19"/>
          <p:cNvGrpSpPr>
            <a:grpSpLocks/>
          </p:cNvGrpSpPr>
          <p:nvPr/>
        </p:nvGrpSpPr>
        <p:grpSpPr bwMode="auto">
          <a:xfrm>
            <a:off x="8606984" y="6519865"/>
            <a:ext cx="638618" cy="338137"/>
            <a:chOff x="8663567" y="6519446"/>
            <a:chExt cx="638628" cy="338554"/>
          </a:xfrm>
        </p:grpSpPr>
        <p:sp>
          <p:nvSpPr>
            <p:cNvPr id="19" name="矩形 20"/>
            <p:cNvSpPr/>
            <p:nvPr/>
          </p:nvSpPr>
          <p:spPr>
            <a:xfrm>
              <a:off x="8767200" y="6519446"/>
              <a:ext cx="431807" cy="33855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20" name="文本框 21"/>
            <p:cNvSpPr txBox="1">
              <a:spLocks noChangeArrowheads="1"/>
            </p:cNvSpPr>
            <p:nvPr/>
          </p:nvSpPr>
          <p:spPr bwMode="auto">
            <a:xfrm>
              <a:off x="8663567" y="6519446"/>
              <a:ext cx="638628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16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05</a:t>
              </a:r>
              <a:endPara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75785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20000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9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0" fill="hold">
                      <p:stCondLst>
                        <p:cond delay="0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3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video>
              <p:cMediaNode vol="80000">
                <p:cTn id="24" repeatCount="indefinite" fill="remove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  <p:bldLst>
      <p:bldP spid="1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>
            <a:spLocks noChangeArrowheads="1"/>
          </p:cNvSpPr>
          <p:nvPr/>
        </p:nvSpPr>
        <p:spPr bwMode="auto">
          <a:xfrm>
            <a:off x="0" y="1851025"/>
            <a:ext cx="4205288" cy="315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19900" b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02</a:t>
            </a:r>
            <a:endParaRPr lang="zh-CN" altLang="en-US" sz="19900" b="1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896520" y="2400280"/>
            <a:ext cx="493284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fr-FR" altLang="zh-CN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Ségrégation</a:t>
            </a:r>
            <a:r>
              <a:rPr lang="en-US" altLang="zh-CN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fr-FR" altLang="zh-CN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induite</a:t>
            </a:r>
            <a:r>
              <a:rPr lang="en-US" altLang="zh-CN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par irradiation</a:t>
            </a:r>
            <a:endParaRPr lang="en-US" altLang="zh-CN" sz="2800" b="1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2" name="组合 14"/>
          <p:cNvGrpSpPr>
            <a:grpSpLocks/>
          </p:cNvGrpSpPr>
          <p:nvPr/>
        </p:nvGrpSpPr>
        <p:grpSpPr bwMode="auto">
          <a:xfrm>
            <a:off x="3887790" y="3375025"/>
            <a:ext cx="4662487" cy="107950"/>
            <a:chOff x="3649980" y="3375660"/>
            <a:chExt cx="4663440" cy="108000"/>
          </a:xfrm>
        </p:grpSpPr>
        <p:cxnSp>
          <p:nvCxnSpPr>
            <p:cNvPr id="10" name="直接连接符 9"/>
            <p:cNvCxnSpPr/>
            <p:nvPr/>
          </p:nvCxnSpPr>
          <p:spPr>
            <a:xfrm>
              <a:off x="3734134" y="3429660"/>
              <a:ext cx="4495132" cy="0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椭圆 12"/>
            <p:cNvSpPr>
              <a:spLocks/>
            </p:cNvSpPr>
            <p:nvPr/>
          </p:nvSpPr>
          <p:spPr>
            <a:xfrm>
              <a:off x="3649980" y="3375660"/>
              <a:ext cx="107972" cy="108000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4" name="椭圆 13"/>
            <p:cNvSpPr>
              <a:spLocks/>
            </p:cNvSpPr>
            <p:nvPr/>
          </p:nvSpPr>
          <p:spPr>
            <a:xfrm>
              <a:off x="8205448" y="3375660"/>
              <a:ext cx="107972" cy="108000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</p:grpSp>
      <p:sp useBgFill="1">
        <p:nvSpPr>
          <p:cNvPr id="16" name="文本框 15"/>
          <p:cNvSpPr txBox="1">
            <a:spLocks noChangeArrowheads="1"/>
          </p:cNvSpPr>
          <p:nvPr/>
        </p:nvSpPr>
        <p:spPr bwMode="auto">
          <a:xfrm>
            <a:off x="487363" y="3105150"/>
            <a:ext cx="3230562" cy="647700"/>
          </a:xfrm>
          <a:prstGeom prst="rect">
            <a:avLst/>
          </a:prstGeom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3600" b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PART TWO</a:t>
            </a:r>
            <a:endParaRPr lang="zh-CN" altLang="en-US" sz="3600" b="1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857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37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1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8"/>
          <p:cNvGrpSpPr>
            <a:grpSpLocks/>
          </p:cNvGrpSpPr>
          <p:nvPr/>
        </p:nvGrpSpPr>
        <p:grpSpPr bwMode="auto">
          <a:xfrm>
            <a:off x="611188" y="261940"/>
            <a:ext cx="666750" cy="663575"/>
            <a:chOff x="611187" y="261275"/>
            <a:chExt cx="666069" cy="664458"/>
          </a:xfrm>
        </p:grpSpPr>
        <p:sp>
          <p:nvSpPr>
            <p:cNvPr id="9" name="矩形 8"/>
            <p:cNvSpPr>
              <a:spLocks noChangeAspect="1"/>
            </p:cNvSpPr>
            <p:nvPr/>
          </p:nvSpPr>
          <p:spPr>
            <a:xfrm>
              <a:off x="611187" y="261275"/>
              <a:ext cx="539199" cy="537289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7" name="矩形 16"/>
            <p:cNvSpPr>
              <a:spLocks noChangeAspect="1"/>
            </p:cNvSpPr>
            <p:nvPr/>
          </p:nvSpPr>
          <p:spPr>
            <a:xfrm>
              <a:off x="880786" y="529919"/>
              <a:ext cx="396470" cy="39581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</p:grpSp>
      <p:sp>
        <p:nvSpPr>
          <p:cNvPr id="18" name="文本框 17"/>
          <p:cNvSpPr txBox="1"/>
          <p:nvPr/>
        </p:nvSpPr>
        <p:spPr>
          <a:xfrm>
            <a:off x="1419225" y="361952"/>
            <a:ext cx="668255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en-US" altLang="zh-CN" sz="3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. </a:t>
            </a:r>
            <a:r>
              <a:rPr lang="fr-FR" altLang="zh-CN" sz="3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Mécanisme de la RIS</a:t>
            </a:r>
            <a:endParaRPr lang="fr-FR" altLang="zh-CN" sz="3200" b="1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5" name="组合 19"/>
          <p:cNvGrpSpPr>
            <a:grpSpLocks/>
          </p:cNvGrpSpPr>
          <p:nvPr/>
        </p:nvGrpSpPr>
        <p:grpSpPr bwMode="auto">
          <a:xfrm>
            <a:off x="8606984" y="6519865"/>
            <a:ext cx="638618" cy="338137"/>
            <a:chOff x="8663567" y="6519446"/>
            <a:chExt cx="638628" cy="338554"/>
          </a:xfrm>
        </p:grpSpPr>
        <p:sp>
          <p:nvSpPr>
            <p:cNvPr id="21" name="矩形 20"/>
            <p:cNvSpPr/>
            <p:nvPr/>
          </p:nvSpPr>
          <p:spPr>
            <a:xfrm>
              <a:off x="8767200" y="6519446"/>
              <a:ext cx="431807" cy="33855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5134" name="文本框 21"/>
            <p:cNvSpPr txBox="1">
              <a:spLocks noChangeArrowheads="1"/>
            </p:cNvSpPr>
            <p:nvPr/>
          </p:nvSpPr>
          <p:spPr bwMode="auto">
            <a:xfrm>
              <a:off x="8663567" y="6519446"/>
              <a:ext cx="638628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16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07</a:t>
              </a:r>
              <a:endPara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31" name="Image 3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113" y="6067110"/>
            <a:ext cx="571307" cy="648909"/>
          </a:xfrm>
          <a:prstGeom prst="rect">
            <a:avLst/>
          </a:prstGeom>
        </p:spPr>
      </p:pic>
      <p:pic>
        <p:nvPicPr>
          <p:cNvPr id="32" name="Imag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051" y="6101759"/>
            <a:ext cx="1174347" cy="587174"/>
          </a:xfrm>
          <a:prstGeom prst="rect">
            <a:avLst/>
          </a:prstGeom>
        </p:spPr>
      </p:pic>
      <p:sp>
        <p:nvSpPr>
          <p:cNvPr id="24" name="文本框 17"/>
          <p:cNvSpPr txBox="1"/>
          <p:nvPr/>
        </p:nvSpPr>
        <p:spPr>
          <a:xfrm>
            <a:off x="106855" y="1094808"/>
            <a:ext cx="31148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fr-FR" altLang="zh-CN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Effet Kirkendall </a:t>
            </a:r>
            <a:r>
              <a:rPr lang="fr-FR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inverse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38113" y="1749809"/>
            <a:ext cx="23088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/>
              <a:t>Premier Atome Frappé</a:t>
            </a:r>
          </a:p>
        </p:txBody>
      </p:sp>
      <p:pic>
        <p:nvPicPr>
          <p:cNvPr id="20" name="Imag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6914" y="946727"/>
            <a:ext cx="4750864" cy="2012828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4594076" y="2945528"/>
            <a:ext cx="4433702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900" dirty="0"/>
              <a:t>http://docplayer.fr/80373456-Impact-des-rayonnements-ionisants-sur-les-materiaux.html</a:t>
            </a:r>
          </a:p>
        </p:txBody>
      </p:sp>
      <p:sp>
        <p:nvSpPr>
          <p:cNvPr id="23" name="Rectangle 22"/>
          <p:cNvSpPr/>
          <p:nvPr/>
        </p:nvSpPr>
        <p:spPr>
          <a:xfrm>
            <a:off x="140044" y="2422651"/>
            <a:ext cx="18789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/>
              <a:t>Défauts ponctuels</a:t>
            </a:r>
          </a:p>
        </p:txBody>
      </p:sp>
      <p:pic>
        <p:nvPicPr>
          <p:cNvPr id="25" name="Image 24"/>
          <p:cNvPicPr/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0062"/>
          <a:stretch/>
        </p:blipFill>
        <p:spPr>
          <a:xfrm>
            <a:off x="94835" y="2738015"/>
            <a:ext cx="6371303" cy="382512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ZoneTexte 1"/>
              <p:cNvSpPr txBox="1"/>
              <p:nvPr/>
            </p:nvSpPr>
            <p:spPr>
              <a:xfrm>
                <a:off x="6580779" y="4650579"/>
                <a:ext cx="2345514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40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fr-FR" sz="40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fr-FR" sz="4000" b="0" i="1" smtClean="0">
                              <a:latin typeface="Cambria Math" panose="02040503050406030204" pitchFamily="18" charset="0"/>
                            </a:rPr>
                            <m:t>𝐶𝑟</m:t>
                          </m:r>
                        </m:sub>
                      </m:sSub>
                      <m:r>
                        <a:rPr lang="fr-FR" sz="4000" b="0" i="1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fr-FR" sz="40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fr-FR" sz="40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fr-FR" sz="4000" b="0" i="1" smtClean="0">
                              <a:latin typeface="Cambria Math" panose="02040503050406030204" pitchFamily="18" charset="0"/>
                            </a:rPr>
                            <m:t>𝑁𝑖</m:t>
                          </m:r>
                        </m:sub>
                      </m:sSub>
                    </m:oMath>
                  </m:oMathPara>
                </a14:m>
                <a:endParaRPr lang="fr-FR" sz="4000" dirty="0"/>
              </a:p>
            </p:txBody>
          </p:sp>
        </mc:Choice>
        <mc:Fallback xmlns="">
          <p:sp>
            <p:nvSpPr>
              <p:cNvPr id="2" name="ZoneText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0779" y="4650579"/>
                <a:ext cx="2345514" cy="61555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4264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8"/>
          <p:cNvGrpSpPr>
            <a:grpSpLocks/>
          </p:cNvGrpSpPr>
          <p:nvPr/>
        </p:nvGrpSpPr>
        <p:grpSpPr bwMode="auto">
          <a:xfrm>
            <a:off x="611188" y="261940"/>
            <a:ext cx="666750" cy="663575"/>
            <a:chOff x="611187" y="261275"/>
            <a:chExt cx="666069" cy="664458"/>
          </a:xfrm>
        </p:grpSpPr>
        <p:sp>
          <p:nvSpPr>
            <p:cNvPr id="9" name="矩形 8"/>
            <p:cNvSpPr>
              <a:spLocks noChangeAspect="1"/>
            </p:cNvSpPr>
            <p:nvPr/>
          </p:nvSpPr>
          <p:spPr>
            <a:xfrm>
              <a:off x="611187" y="261275"/>
              <a:ext cx="539199" cy="537289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7" name="矩形 16"/>
            <p:cNvSpPr>
              <a:spLocks noChangeAspect="1"/>
            </p:cNvSpPr>
            <p:nvPr/>
          </p:nvSpPr>
          <p:spPr>
            <a:xfrm>
              <a:off x="880786" y="529919"/>
              <a:ext cx="396470" cy="39581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</p:grpSp>
      <p:grpSp>
        <p:nvGrpSpPr>
          <p:cNvPr id="5" name="组合 19"/>
          <p:cNvGrpSpPr>
            <a:grpSpLocks/>
          </p:cNvGrpSpPr>
          <p:nvPr/>
        </p:nvGrpSpPr>
        <p:grpSpPr bwMode="auto">
          <a:xfrm>
            <a:off x="8606984" y="6519865"/>
            <a:ext cx="638618" cy="338137"/>
            <a:chOff x="8663567" y="6519446"/>
            <a:chExt cx="638628" cy="338554"/>
          </a:xfrm>
        </p:grpSpPr>
        <p:sp>
          <p:nvSpPr>
            <p:cNvPr id="21" name="矩形 20"/>
            <p:cNvSpPr/>
            <p:nvPr/>
          </p:nvSpPr>
          <p:spPr>
            <a:xfrm>
              <a:off x="8767200" y="6519446"/>
              <a:ext cx="431807" cy="33855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5134" name="文本框 21"/>
            <p:cNvSpPr txBox="1">
              <a:spLocks noChangeArrowheads="1"/>
            </p:cNvSpPr>
            <p:nvPr/>
          </p:nvSpPr>
          <p:spPr bwMode="auto">
            <a:xfrm>
              <a:off x="8663567" y="6519446"/>
              <a:ext cx="638628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16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08</a:t>
              </a:r>
              <a:endPara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31" name="Image 3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113" y="6067110"/>
            <a:ext cx="571307" cy="648909"/>
          </a:xfrm>
          <a:prstGeom prst="rect">
            <a:avLst/>
          </a:prstGeom>
        </p:spPr>
      </p:pic>
      <p:pic>
        <p:nvPicPr>
          <p:cNvPr id="32" name="Imag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051" y="6101759"/>
            <a:ext cx="1174347" cy="587174"/>
          </a:xfrm>
          <a:prstGeom prst="rect">
            <a:avLst/>
          </a:prstGeom>
        </p:spPr>
      </p:pic>
      <p:sp>
        <p:nvSpPr>
          <p:cNvPr id="24" name="文本框 17"/>
          <p:cNvSpPr txBox="1"/>
          <p:nvPr/>
        </p:nvSpPr>
        <p:spPr>
          <a:xfrm>
            <a:off x="106854" y="1094807"/>
            <a:ext cx="50433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fr-FR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Modèle </a:t>
            </a:r>
            <a:r>
              <a:rPr lang="fr-FR" altLang="zh-CN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MIK (</a:t>
            </a:r>
            <a:r>
              <a:rPr lang="en-US" altLang="zh-CN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Modified</a:t>
            </a:r>
            <a:r>
              <a:rPr lang="fr-FR" altLang="zh-CN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Inverse </a:t>
            </a:r>
            <a:r>
              <a:rPr lang="fr-FR" altLang="zh-CN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Kirkendall</a:t>
            </a:r>
            <a:r>
              <a:rPr lang="fr-FR" altLang="zh-CN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fr-FR" altLang="zh-CN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06854" y="1544628"/>
            <a:ext cx="22669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/>
              <a:t>Hypothèse principales</a:t>
            </a:r>
            <a:endParaRPr lang="fr-FR" dirty="0"/>
          </a:p>
        </p:txBody>
      </p:sp>
      <p:sp>
        <p:nvSpPr>
          <p:cNvPr id="7" name="Rectangle 6"/>
          <p:cNvSpPr/>
          <p:nvPr/>
        </p:nvSpPr>
        <p:spPr>
          <a:xfrm>
            <a:off x="106854" y="3360123"/>
            <a:ext cx="22325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/>
              <a:t>Équations principales</a:t>
            </a:r>
            <a:endParaRPr lang="fr-FR" dirty="0"/>
          </a:p>
        </p:txBody>
      </p:sp>
      <p:sp>
        <p:nvSpPr>
          <p:cNvPr id="19" name="文本框 17"/>
          <p:cNvSpPr txBox="1"/>
          <p:nvPr/>
        </p:nvSpPr>
        <p:spPr>
          <a:xfrm>
            <a:off x="1419225" y="361952"/>
            <a:ext cx="668255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en-US" altLang="zh-CN" sz="3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. </a:t>
            </a:r>
            <a:r>
              <a:rPr lang="fr-FR" altLang="zh-CN" sz="3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Modèle de la RIS</a:t>
            </a:r>
            <a:endParaRPr lang="fr-FR" altLang="zh-CN" sz="3200" b="1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611188" y="3902690"/>
                <a:ext cx="1837490" cy="6182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FR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fr-FR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num>
                        <m:den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fr-FR" i="1">
                          <a:latin typeface="Cambria Math" panose="02040503050406030204" pitchFamily="18" charset="0"/>
                        </a:rPr>
                        <m:t>=−</m:t>
                      </m:r>
                      <m:r>
                        <m:rPr>
                          <m:sty m:val="p"/>
                        </m:rPr>
                        <a:rPr lang="fr-FR">
                          <a:latin typeface="Cambria Math" panose="02040503050406030204" pitchFamily="18" charset="0"/>
                        </a:rPr>
                        <m:t>Ω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∙</m:t>
                      </m:r>
                      <m:r>
                        <a:rPr lang="fr-FR">
                          <a:latin typeface="Cambria Math" panose="02040503050406030204" pitchFamily="18" charset="0"/>
                        </a:rPr>
                        <m:t>𝛻</m:t>
                      </m:r>
                      <m:sSub>
                        <m:sSubPr>
                          <m:ctrlPr>
                            <a:rPr lang="fr-FR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188" y="3902690"/>
                <a:ext cx="1837490" cy="61824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611188" y="4699027"/>
                <a:ext cx="3699346" cy="6182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FR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fr-FR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num>
                        <m:den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fr-FR" i="0">
                          <a:latin typeface="Cambria Math" panose="02040503050406030204" pitchFamily="18" charset="0"/>
                        </a:rPr>
                        <m:t>=− </m:t>
                      </m:r>
                      <m:r>
                        <m:rPr>
                          <m:sty m:val="p"/>
                        </m:rPr>
                        <a:rPr lang="fr-FR" i="0">
                          <a:latin typeface="Cambria Math" panose="02040503050406030204" pitchFamily="18" charset="0"/>
                        </a:rPr>
                        <m:t>Ω</m:t>
                      </m:r>
                      <m:r>
                        <a:rPr lang="fr-FR" i="0">
                          <a:latin typeface="Cambria Math" panose="02040503050406030204" pitchFamily="18" charset="0"/>
                        </a:rPr>
                        <m:t>∙</m:t>
                      </m:r>
                      <m:r>
                        <a:rPr lang="fr-FR" i="0">
                          <a:latin typeface="Cambria Math" panose="02040503050406030204" pitchFamily="18" charset="0"/>
                        </a:rPr>
                        <m:t>𝛻</m:t>
                      </m:r>
                      <m:sSub>
                        <m:sSubPr>
                          <m:ctrlPr>
                            <a:rPr lang="fr-FR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fr-FR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fr-FR" i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fr-FR" i="0">
                          <a:latin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fr-FR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r>
                        <a:rPr lang="fr-FR" i="0">
                          <a:latin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fr-FR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188" y="4699027"/>
                <a:ext cx="3699346" cy="61824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ectangle 19"/>
          <p:cNvSpPr/>
          <p:nvPr/>
        </p:nvSpPr>
        <p:spPr>
          <a:xfrm>
            <a:off x="749818" y="2222810"/>
            <a:ext cx="576554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smtClean="0"/>
              <a:t>Couplage de </a:t>
            </a:r>
            <a:r>
              <a:rPr lang="fr-FR" dirty="0"/>
              <a:t>flux entre les lacunes et les solutés</a:t>
            </a:r>
          </a:p>
        </p:txBody>
      </p:sp>
      <p:sp>
        <p:nvSpPr>
          <p:cNvPr id="23" name="Rectangle 22"/>
          <p:cNvSpPr/>
          <p:nvPr/>
        </p:nvSpPr>
        <p:spPr>
          <a:xfrm>
            <a:off x="749818" y="2588974"/>
            <a:ext cx="66575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smtClean="0"/>
              <a:t>Le joint </a:t>
            </a:r>
            <a:r>
              <a:rPr lang="fr-FR" dirty="0"/>
              <a:t>de grain agit comme un puit de recombinaison </a:t>
            </a:r>
            <a:r>
              <a:rPr lang="fr-FR" dirty="0" smtClean="0"/>
              <a:t>parfaite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/>
              <p:cNvSpPr/>
              <p:nvPr/>
            </p:nvSpPr>
            <p:spPr>
              <a:xfrm>
                <a:off x="5354012" y="4234389"/>
                <a:ext cx="2954246" cy="40498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fr-FR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𝜂𝜙</m:t>
                      </m:r>
                      <m:r>
                        <a:rPr lang="fr-FR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𝜌</m:t>
                      </m:r>
                      <m:sSub>
                        <m:sSubPr>
                          <m:ctrlPr>
                            <a:rPr lang="fr-FR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d>
                        <m:dPr>
                          <m:ctrlPr>
                            <a:rPr lang="fr-FR" i="1">
                              <a:latin typeface="Cambria Math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fr-FR" i="1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𝑡h</m:t>
                              </m:r>
                            </m:sup>
                          </m:sSubSup>
                          <m:r>
                            <a:rPr lang="fr-FR" i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fr-FR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26" name="Rectangle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4012" y="4234389"/>
                <a:ext cx="2954246" cy="404983"/>
              </a:xfrm>
              <a:prstGeom prst="rect">
                <a:avLst/>
              </a:prstGeom>
              <a:blipFill>
                <a:blip r:embed="rId6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 27"/>
          <p:cNvSpPr/>
          <p:nvPr/>
        </p:nvSpPr>
        <p:spPr>
          <a:xfrm>
            <a:off x="770898" y="1861189"/>
            <a:ext cx="26102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smtClean="0"/>
              <a:t>Alliage ternaire Fe-Cr-Ni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2599489" y="4055984"/>
                <a:ext cx="155311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𝐹𝑒</m:t>
                      </m:r>
                      <m:r>
                        <a:rPr lang="fr-FR" b="0" i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fr-FR" b="0" i="0" smtClean="0">
                          <a:latin typeface="Cambria Math" panose="02040503050406030204" pitchFamily="18" charset="0"/>
                        </a:rPr>
                        <m:t>Cr</m:t>
                      </m:r>
                      <m:r>
                        <a:rPr lang="fr-FR" b="0" i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fr-FR" b="0" i="0" smtClean="0">
                          <a:latin typeface="Cambria Math" panose="02040503050406030204" pitchFamily="18" charset="0"/>
                        </a:rPr>
                        <m:t>Ni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9489" y="4055984"/>
                <a:ext cx="1553117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Ellipse 28"/>
          <p:cNvSpPr/>
          <p:nvPr/>
        </p:nvSpPr>
        <p:spPr>
          <a:xfrm>
            <a:off x="2650596" y="4736453"/>
            <a:ext cx="255191" cy="610316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0" name="Connecteur droit avec flèche 29"/>
          <p:cNvCxnSpPr/>
          <p:nvPr/>
        </p:nvCxnSpPr>
        <p:spPr>
          <a:xfrm flipV="1">
            <a:off x="2851357" y="4449600"/>
            <a:ext cx="2487559" cy="467377"/>
          </a:xfrm>
          <a:prstGeom prst="straightConnector1">
            <a:avLst/>
          </a:prstGeom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5338916" y="5296364"/>
                <a:ext cx="2779723" cy="8007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fr-FR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𝑍</m:t>
                      </m:r>
                      <m:nary>
                        <m:naryPr>
                          <m:chr m:val="∑"/>
                          <m:supHide m:val="on"/>
                          <m:ctrlPr>
                            <a:rPr lang="fr-FR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fr-F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={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𝐹𝑒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𝐶𝑟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𝑁𝑖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}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fr-FR" i="1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  <m:sup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fr-FR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fr-FR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𝐹𝑒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8916" y="5296364"/>
                <a:ext cx="2779723" cy="8007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Ellipse 33"/>
          <p:cNvSpPr/>
          <p:nvPr/>
        </p:nvSpPr>
        <p:spPr>
          <a:xfrm>
            <a:off x="3131607" y="4754029"/>
            <a:ext cx="255191" cy="610316"/>
          </a:xfrm>
          <a:prstGeom prst="ellipse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5" name="Connecteur droit avec flèche 34"/>
          <p:cNvCxnSpPr>
            <a:stCxn id="34" idx="5"/>
            <a:endCxn id="15" idx="1"/>
          </p:cNvCxnSpPr>
          <p:nvPr/>
        </p:nvCxnSpPr>
        <p:spPr>
          <a:xfrm>
            <a:off x="3349426" y="5274966"/>
            <a:ext cx="1989490" cy="421764"/>
          </a:xfrm>
          <a:prstGeom prst="straightConnector1">
            <a:avLst/>
          </a:prstGeom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/>
              <p:cNvSpPr/>
              <p:nvPr/>
            </p:nvSpPr>
            <p:spPr>
              <a:xfrm>
                <a:off x="4375346" y="4856945"/>
                <a:ext cx="97866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38" name="Rectangle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5346" y="4856945"/>
                <a:ext cx="978666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Connecteur droit 21"/>
          <p:cNvCxnSpPr/>
          <p:nvPr/>
        </p:nvCxnSpPr>
        <p:spPr>
          <a:xfrm>
            <a:off x="7035971" y="1112151"/>
            <a:ext cx="1674644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6" name="ZoneTexte 25"/>
          <p:cNvSpPr txBox="1"/>
          <p:nvPr/>
        </p:nvSpPr>
        <p:spPr>
          <a:xfrm>
            <a:off x="7526946" y="707776"/>
            <a:ext cx="857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1D </a:t>
            </a:r>
            <a:r>
              <a:rPr lang="fr-FR" dirty="0" smtClean="0"/>
              <a:t>axis</a:t>
            </a:r>
            <a:endParaRPr lang="fr-FR" dirty="0"/>
          </a:p>
        </p:txBody>
      </p:sp>
      <p:sp>
        <p:nvSpPr>
          <p:cNvPr id="37" name="ZoneTexte 26"/>
          <p:cNvSpPr txBox="1"/>
          <p:nvPr/>
        </p:nvSpPr>
        <p:spPr>
          <a:xfrm>
            <a:off x="6236247" y="1471936"/>
            <a:ext cx="14722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accent1"/>
                </a:solidFill>
              </a:rPr>
              <a:t>Joint de grain</a:t>
            </a:r>
            <a:endParaRPr lang="fr-FR" dirty="0">
              <a:solidFill>
                <a:schemeClr val="accent1"/>
              </a:solidFill>
            </a:endParaRPr>
          </a:p>
        </p:txBody>
      </p:sp>
      <p:cxnSp>
        <p:nvCxnSpPr>
          <p:cNvPr id="14" name="直线连接符 13"/>
          <p:cNvCxnSpPr/>
          <p:nvPr/>
        </p:nvCxnSpPr>
        <p:spPr>
          <a:xfrm>
            <a:off x="6972378" y="737528"/>
            <a:ext cx="0" cy="749246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2913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19" grpId="0"/>
      <p:bldP spid="26" grpId="0"/>
      <p:bldP spid="29" grpId="0" animBg="1"/>
      <p:bldP spid="15" grpId="0"/>
      <p:bldP spid="34" grpId="0" animBg="1"/>
      <p:bldP spid="36" grpId="0"/>
      <p:bldP spid="3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8"/>
          <p:cNvGrpSpPr>
            <a:grpSpLocks/>
          </p:cNvGrpSpPr>
          <p:nvPr/>
        </p:nvGrpSpPr>
        <p:grpSpPr bwMode="auto">
          <a:xfrm>
            <a:off x="611188" y="261940"/>
            <a:ext cx="666750" cy="663575"/>
            <a:chOff x="611187" y="261275"/>
            <a:chExt cx="666069" cy="664458"/>
          </a:xfrm>
        </p:grpSpPr>
        <p:sp>
          <p:nvSpPr>
            <p:cNvPr id="9" name="矩形 8"/>
            <p:cNvSpPr>
              <a:spLocks noChangeAspect="1"/>
            </p:cNvSpPr>
            <p:nvPr/>
          </p:nvSpPr>
          <p:spPr>
            <a:xfrm>
              <a:off x="611187" y="261275"/>
              <a:ext cx="539199" cy="537289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7" name="矩形 16"/>
            <p:cNvSpPr>
              <a:spLocks noChangeAspect="1"/>
            </p:cNvSpPr>
            <p:nvPr/>
          </p:nvSpPr>
          <p:spPr>
            <a:xfrm>
              <a:off x="880786" y="529919"/>
              <a:ext cx="396470" cy="39581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</p:grpSp>
      <p:grpSp>
        <p:nvGrpSpPr>
          <p:cNvPr id="5" name="组合 19"/>
          <p:cNvGrpSpPr>
            <a:grpSpLocks/>
          </p:cNvGrpSpPr>
          <p:nvPr/>
        </p:nvGrpSpPr>
        <p:grpSpPr bwMode="auto">
          <a:xfrm>
            <a:off x="8606984" y="6519865"/>
            <a:ext cx="638618" cy="338137"/>
            <a:chOff x="8663567" y="6519446"/>
            <a:chExt cx="638628" cy="338554"/>
          </a:xfrm>
        </p:grpSpPr>
        <p:sp>
          <p:nvSpPr>
            <p:cNvPr id="21" name="矩形 20"/>
            <p:cNvSpPr/>
            <p:nvPr/>
          </p:nvSpPr>
          <p:spPr>
            <a:xfrm>
              <a:off x="8767200" y="6519446"/>
              <a:ext cx="431807" cy="33855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5134" name="文本框 21"/>
            <p:cNvSpPr txBox="1">
              <a:spLocks noChangeArrowheads="1"/>
            </p:cNvSpPr>
            <p:nvPr/>
          </p:nvSpPr>
          <p:spPr bwMode="auto">
            <a:xfrm>
              <a:off x="8663567" y="6519446"/>
              <a:ext cx="638628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16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09</a:t>
              </a:r>
              <a:endPara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31" name="Image 3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113" y="6067110"/>
            <a:ext cx="571307" cy="648909"/>
          </a:xfrm>
          <a:prstGeom prst="rect">
            <a:avLst/>
          </a:prstGeom>
        </p:spPr>
      </p:pic>
      <p:pic>
        <p:nvPicPr>
          <p:cNvPr id="32" name="Imag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051" y="6101759"/>
            <a:ext cx="1174347" cy="587174"/>
          </a:xfrm>
          <a:prstGeom prst="rect">
            <a:avLst/>
          </a:prstGeom>
        </p:spPr>
      </p:pic>
      <p:sp>
        <p:nvSpPr>
          <p:cNvPr id="24" name="文本框 17"/>
          <p:cNvSpPr txBox="1"/>
          <p:nvPr/>
        </p:nvSpPr>
        <p:spPr>
          <a:xfrm>
            <a:off x="106853" y="1094807"/>
            <a:ext cx="60383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fr-FR" altLang="zh-CN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Objectif : bien comparer le calcul et la simulation</a:t>
            </a:r>
            <a:endParaRPr lang="fr-FR" altLang="zh-CN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2176993" y="1584278"/>
                <a:ext cx="3670877" cy="6899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fr-FR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fr-FR" i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d>
                        <m:dPr>
                          <m:ctrlPr>
                            <a:rPr lang="fr-FR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fr-FR" i="0">
                          <a:latin typeface="Cambria Math" panose="02040503050406030204" pitchFamily="18" charset="0"/>
                        </a:rPr>
                        <m:t>≡</m:t>
                      </m:r>
                      <m:nary>
                        <m:naryPr>
                          <m:limLoc m:val="subSup"/>
                          <m:ctrlPr>
                            <a:rPr lang="fr-FR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lang="fr-FR" i="0">
                              <a:latin typeface="Cambria Math" panose="02040503050406030204" pitchFamily="18" charset="0"/>
                            </a:rPr>
                            <m:t>−∞</m:t>
                          </m:r>
                        </m:sub>
                        <m:sup>
                          <m:r>
                            <a:rPr lang="fr-FR" i="0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fr-FR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fr-FR" i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e>
                          </m:d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h</m:t>
                          </m:r>
                          <m:d>
                            <m:dPr>
                              <m:ctrlPr>
                                <a:rPr lang="fr-FR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fr-FR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fr-FR" i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e>
                          </m:d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𝑑𝑥</m:t>
                          </m:r>
                          <m:r>
                            <a:rPr lang="fr-FR" i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</m:nary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6993" y="1584278"/>
                <a:ext cx="3670877" cy="6899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611188" y="2199950"/>
            <a:ext cx="32175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latin typeface="Times New Roman" panose="02020603050405020304" pitchFamily="18" charset="0"/>
                <a:ea typeface="Times New Roman" panose="02020603050405020304" pitchFamily="18" charset="0"/>
              </a:rPr>
              <a:t>x est la distance au joint de grain</a:t>
            </a:r>
            <a:endParaRPr lang="fr-FR" dirty="0"/>
          </a:p>
        </p:txBody>
      </p:sp>
      <p:sp>
        <p:nvSpPr>
          <p:cNvPr id="20" name="文本框 17"/>
          <p:cNvSpPr txBox="1"/>
          <p:nvPr/>
        </p:nvSpPr>
        <p:spPr>
          <a:xfrm>
            <a:off x="1419225" y="361952"/>
            <a:ext cx="668255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en-US" altLang="zh-CN" sz="3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. </a:t>
            </a:r>
            <a:r>
              <a:rPr lang="fr-FR" altLang="zh-CN" sz="3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Post-traitement du calcul</a:t>
            </a:r>
            <a:endParaRPr lang="fr-FR" altLang="zh-CN" sz="3200" b="1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23" name="Image 22"/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4" r="8036"/>
          <a:stretch/>
        </p:blipFill>
        <p:spPr bwMode="auto">
          <a:xfrm>
            <a:off x="2521656" y="3039491"/>
            <a:ext cx="6592260" cy="294038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Rectangle 7"/>
          <p:cNvSpPr/>
          <p:nvPr/>
        </p:nvSpPr>
        <p:spPr>
          <a:xfrm>
            <a:off x="4285260" y="2187789"/>
            <a:ext cx="32272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/>
              <a:t>g représente le profil numérique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11188" y="2576912"/>
            <a:ext cx="46982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/>
              <a:t>h représente le profil de génération des rayons X</a:t>
            </a:r>
          </a:p>
        </p:txBody>
      </p:sp>
      <p:pic>
        <p:nvPicPr>
          <p:cNvPr id="13" name="Imag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6378" y="3609837"/>
            <a:ext cx="2305640" cy="1629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765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0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4314</TotalTime>
  <Words>1098</Words>
  <Application>Microsoft Macintosh PowerPoint</Application>
  <PresentationFormat>全屏显示(4:3)</PresentationFormat>
  <Paragraphs>326</Paragraphs>
  <Slides>34</Slides>
  <Notes>2</Notes>
  <HiddenSlides>0</HiddenSlides>
  <MMClips>1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34</vt:i4>
      </vt:variant>
    </vt:vector>
  </HeadingPairs>
  <TitlesOfParts>
    <vt:vector size="43" baseType="lpstr">
      <vt:lpstr>Calibri</vt:lpstr>
      <vt:lpstr>Calibri Light</vt:lpstr>
      <vt:lpstr>Cambria Math</vt:lpstr>
      <vt:lpstr>Times New Roman</vt:lpstr>
      <vt:lpstr>等线</vt:lpstr>
      <vt:lpstr>宋体</vt:lpstr>
      <vt:lpstr>微软雅黑</vt:lpstr>
      <vt:lpstr>Arial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Chirs</dc:creator>
  <cp:lastModifiedBy>Chao PAN</cp:lastModifiedBy>
  <cp:revision>641</cp:revision>
  <dcterms:created xsi:type="dcterms:W3CDTF">2016-05-16T02:45:41Z</dcterms:created>
  <dcterms:modified xsi:type="dcterms:W3CDTF">2020-09-17T20:23:15Z</dcterms:modified>
</cp:coreProperties>
</file>